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00" r:id="rId11"/>
    <p:sldId id="292" r:id="rId12"/>
    <p:sldId id="298" r:id="rId13"/>
    <p:sldId id="294" r:id="rId14"/>
    <p:sldId id="303" r:id="rId15"/>
    <p:sldId id="295" r:id="rId16"/>
    <p:sldId id="305" r:id="rId17"/>
    <p:sldId id="304" r:id="rId18"/>
    <p:sldId id="306" r:id="rId19"/>
    <p:sldId id="310" r:id="rId20"/>
    <p:sldId id="307" r:id="rId21"/>
    <p:sldId id="302" r:id="rId22"/>
    <p:sldId id="309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D0CEE6-23EE-E438-02E6-E70FCF3028C0}" v="1" dt="2026-04-01T12:23:12.2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91D0CEE6-23EE-E438-02E6-E70FCF3028C0}"/>
    <pc:docChg chg="modSld">
      <pc:chgData name="Stella Huikeshoven" userId="S::shuikeshoven@jinc.nl::8bae0ebe-184a-4691-a33e-1f19fe54f8a2" providerId="AD" clId="Web-{91D0CEE6-23EE-E438-02E6-E70FCF3028C0}" dt="2026-04-01T12:23:12.221" v="0" actId="20577"/>
      <pc:docMkLst>
        <pc:docMk/>
      </pc:docMkLst>
      <pc:sldChg chg="modSp">
        <pc:chgData name="Stella Huikeshoven" userId="S::shuikeshoven@jinc.nl::8bae0ebe-184a-4691-a33e-1f19fe54f8a2" providerId="AD" clId="Web-{91D0CEE6-23EE-E438-02E6-E70FCF3028C0}" dt="2026-04-01T12:23:12.221" v="0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91D0CEE6-23EE-E438-02E6-E70FCF3028C0}" dt="2026-04-01T12:23:12.221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sollicitatietraining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player.vimeo.com/video/1040011465?app_id=12296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Sollicitatietraining</a:t>
            </a:r>
            <a:endParaRPr lang="en-US" sz="3600" dirty="0">
              <a:cs typeface="Arial"/>
            </a:endParaRPr>
          </a:p>
          <a:p>
            <a:r>
              <a:rPr lang="de-DE" sz="3200">
                <a:latin typeface="Arial"/>
                <a:cs typeface="Arial"/>
              </a:rPr>
              <a:t>Handleiding voor docenten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>
                <a:latin typeface="Arial"/>
                <a:cs typeface="Arial"/>
              </a:rPr>
              <a:t>Achtergrond voor de docent én slides voor in de 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>
                <a:latin typeface="Arial"/>
                <a:cs typeface="Arial"/>
              </a:rPr>
              <a:t>Lesmateriaal voor PrO-ISK-VSO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1800" dirty="0">
                <a:latin typeface="Arial"/>
                <a:cs typeface="Arial"/>
              </a:rPr>
              <a:t>Les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1a</a:t>
            </a:r>
            <a:r>
              <a:rPr lang="nl-NL" sz="2800" b="1" kern="1200" dirty="0">
                <a:latin typeface="Arial"/>
                <a:cs typeface="Arial"/>
              </a:rPr>
              <a:t>: </a:t>
            </a:r>
            <a:r>
              <a:rPr lang="nl-NL" sz="2800" dirty="0">
                <a:latin typeface="Arial"/>
                <a:cs typeface="Arial"/>
              </a:rPr>
              <a:t>Wat is een cv?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les: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kern="1200" dirty="0">
                <a:latin typeface="+mn-lt"/>
                <a:ea typeface="+mn-ea"/>
                <a:cs typeface="+mn-cs"/>
              </a:rPr>
              <a:t>Weet je wat</a:t>
            </a:r>
            <a:r>
              <a:rPr lang="nl-NL" sz="1800" dirty="0"/>
              <a:t> een cv is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kern="1200" dirty="0">
                <a:latin typeface="+mn-lt"/>
                <a:ea typeface="+mn-ea"/>
                <a:cs typeface="+mn-cs"/>
              </a:rPr>
              <a:t>Wat </a:t>
            </a:r>
            <a:r>
              <a:rPr lang="nl-NL" sz="1800" dirty="0"/>
              <a:t>je op jouw cv kan zetten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1a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Wat is een</a:t>
            </a:r>
            <a:r>
              <a:rPr lang="nl-NL" sz="2800" b="1" kern="1200" dirty="0">
                <a:latin typeface="Arial"/>
                <a:cs typeface="Arial"/>
              </a:rPr>
              <a:t> </a:t>
            </a:r>
            <a:r>
              <a:rPr lang="nl-NL" sz="2800" dirty="0">
                <a:latin typeface="Arial"/>
                <a:cs typeface="Arial"/>
              </a:rPr>
              <a:t>cv? 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 </a:t>
            </a:r>
            <a:endParaRPr lang="en-US" dirty="0"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 dirty="0"/>
              <a:t>Wat is een cv?</a:t>
            </a:r>
            <a:endParaRPr lang="nl-NL" sz="1800" dirty="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 dirty="0">
                <a:cs typeface="Arial"/>
              </a:rPr>
              <a:t>Wie heeft er al werkervaring? </a:t>
            </a:r>
            <a:endParaRPr lang="nl-NL" dirty="0"/>
          </a:p>
          <a:p>
            <a:pPr marL="342900" indent="-342900">
              <a:buAutoNum type="arabicPeriod"/>
            </a:pPr>
            <a:r>
              <a:rPr lang="nl-NL" sz="1800" dirty="0"/>
              <a:t>Wie heeft nieuwe talenten van zichzelf ontdekt?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5DEC0-961E-8CCD-8A86-3D4837F49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AAD80-28A3-31EC-9818-D44CF9356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4518" y="3075719"/>
            <a:ext cx="4514801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1b: </a:t>
            </a:r>
            <a:r>
              <a:rPr lang="en-US" dirty="0" err="1">
                <a:latin typeface="Arial"/>
                <a:cs typeface="Arial"/>
              </a:rPr>
              <a:t>Cv</a:t>
            </a:r>
            <a:r>
              <a:rPr lang="en-US" dirty="0">
                <a:latin typeface="Arial"/>
                <a:cs typeface="Arial"/>
              </a:rPr>
              <a:t> Maken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041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86E52-03E4-4301-0435-8771A733A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03FA4-13AB-7963-DF60-37BE6B8349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875DC4-8683-E82F-40F3-6B720F8E16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134060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Binnenkort krijgen jullie een Sollicitatietraining</a:t>
            </a:r>
            <a:r>
              <a:rPr lang="nl-NL" sz="1800" b="1" dirty="0"/>
              <a:t>.</a:t>
            </a:r>
            <a:endParaRPr lang="nl-NL" sz="1800" b="1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Vandaag gaan jullie verder met de </a:t>
            </a:r>
            <a:r>
              <a:rPr lang="nl-NL" sz="1800" b="1" dirty="0">
                <a:cs typeface="Arial"/>
              </a:rPr>
              <a:t>voorbereiding </a:t>
            </a:r>
            <a:r>
              <a:rPr lang="nl-NL" sz="1800" dirty="0">
                <a:cs typeface="Arial"/>
              </a:rPr>
              <a:t>op de sollicitatietraining.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800" dirty="0">
                <a:cs typeface="Arial"/>
              </a:rPr>
              <a:t>Wie weet nog waar de vorige les over ging?</a:t>
            </a:r>
            <a:endParaRPr lang="nl-NL" sz="1800" dirty="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83ACAB-A5A6-48AA-C3F4-8CB0BE0457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7" b="2422"/>
          <a:stretch>
            <a:fillRect/>
          </a:stretch>
        </p:blipFill>
        <p:spPr>
          <a:xfrm>
            <a:off x="7802924" y="3609290"/>
            <a:ext cx="3341159" cy="262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065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E500F-DE7A-7D7A-8BA3-B87C79970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00845C-9123-152E-8DF2-A48F73D1C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1b</a:t>
            </a:r>
            <a:r>
              <a:rPr lang="nl-NL" sz="2800" b="1" kern="1200" dirty="0">
                <a:latin typeface="Arial"/>
                <a:cs typeface="Arial"/>
              </a:rPr>
              <a:t>: </a:t>
            </a:r>
            <a:r>
              <a:rPr lang="nl-NL" sz="2800" dirty="0">
                <a:latin typeface="Arial"/>
                <a:cs typeface="Arial"/>
              </a:rPr>
              <a:t>Cv maken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0585423-85BE-E09F-B992-D5C868B20A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r>
              <a:rPr lang="nl-NL" sz="1800" dirty="0">
                <a:cs typeface="Arial"/>
              </a:rPr>
              <a:t>Gebruik je antwoorden uit de vorige les.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/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les: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/>
              <a:t>Weet je wat je op jouw cv zet</a:t>
            </a:r>
            <a:endParaRPr lang="nl-NL" sz="1800" kern="120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Heb je een cv gemaakt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 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65ABD0-AA5C-A377-7FC6-7F54BDD32350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3394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8C9E4-D96D-F2C6-5130-E996A0FAE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C60CAD-4865-92E8-C9D1-1433222EC9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1b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Cv maken 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A70F71-650C-6C16-9F2B-E46EC8E6BD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 </a:t>
            </a:r>
            <a:endParaRPr lang="en-US" dirty="0"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8F823A-C8F8-78ED-7855-8F7C4D4CA2D7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225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0AC22-E9C5-E20B-44CB-80A671F9B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0B007F-7A62-68C3-8037-9B6E23BF81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0E90D1C-4C5B-4FB5-6E41-743DB452C7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je cv?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 dirty="0"/>
              <a:t>Wat staat er op jouw cv?</a:t>
            </a:r>
            <a:endParaRPr lang="nl-NL" sz="1800" dirty="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 dirty="0">
                <a:cs typeface="Arial"/>
              </a:rPr>
              <a:t>Wat vond je moeilijk om op te schrijven?</a:t>
            </a:r>
          </a:p>
          <a:p>
            <a:pPr marL="342900" indent="-342900">
              <a:buAutoNum type="arabicPeriod"/>
            </a:pPr>
            <a:r>
              <a:rPr lang="nl-NL" sz="1800" dirty="0">
                <a:cs typeface="Arial"/>
              </a:rPr>
              <a:t>Wat vond je makkelijk om op te schrijven?</a:t>
            </a:r>
            <a:endParaRPr lang="nl-NL" dirty="0"/>
          </a:p>
          <a:p>
            <a:pPr marL="342900" indent="-342900">
              <a:buAutoNum type="arabicPeriod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8A0D0B-547E-86F9-4623-CF436CCE92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3329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de Sollicitatietraining:</a:t>
            </a:r>
            <a:endParaRPr lang="en-US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Sollicitatietraining?</a:t>
            </a:r>
            <a:endParaRPr lang="nl-NL" sz="1400" dirty="0">
              <a:solidFill>
                <a:schemeClr val="bg1"/>
              </a:solidFill>
              <a:cs typeface="Arial" panose="020B0604020202020204"/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De Sollicitatietraining voorbereiden: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2244" y="3072787"/>
            <a:ext cx="6518453" cy="701608"/>
          </a:xfrm>
        </p:spPr>
        <p:txBody>
          <a:bodyPr anchor="b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Tijdens de Sollicitatietraining krijgen leerlingen door middel van rollenspellen training in solliciteren van twee professionals uit het bedrijfsleven. </a:t>
            </a:r>
            <a:endParaRPr lang="nl-NL" dirty="0"/>
          </a:p>
          <a:p>
            <a:endParaRPr lang="nl-NL"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Tijdens de sollicitatietraining leren de leerlingen hoe ze een positieve indruk kunnen maken tijdens een sollicitatiegesprek en welke onderdelen bij het sollicitatieproces komen kijken.</a:t>
            </a:r>
            <a:endParaRPr lang="nl-NL" dirty="0"/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Sollicitatietraining - JINC - helpt jongeren op weg naar werk</a:t>
            </a:r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Praktisch</a:t>
            </a:r>
            <a:r>
              <a:rPr lang="nl-NL" dirty="0"/>
              <a:t>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De leerlingen volgen een training in groepjes van ca. 5-8 leerlingen.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De training vindt plaats op school.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Vóór de training maken leerlingen drie voorbereidende lessen. In les 1 maken ze een cv, in les 2 kiezen ze een vacature en schrijven ze een motivatie, in les 3 oefenen ze met een pitch. 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Na de training maken ze de </a:t>
            </a:r>
            <a:r>
              <a:rPr lang="nl-NL" dirty="0" err="1"/>
              <a:t>reflectieles</a:t>
            </a:r>
            <a:r>
              <a:rPr lang="nl-NL" dirty="0"/>
              <a:t>.</a:t>
            </a:r>
            <a:endParaRPr lang="nl-NL" dirty="0" err="1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Als docent begeleid je de leerlingen in hun voorbereiding op de training.</a:t>
            </a:r>
          </a:p>
          <a:p>
            <a:endParaRPr lang="nl-NL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De </a:t>
            </a:r>
            <a:r>
              <a:rPr lang="en-US" dirty="0" err="1">
                <a:latin typeface="Arial"/>
                <a:cs typeface="Arial"/>
              </a:rPr>
              <a:t>sollicitatietraining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1: cv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Deze eerste les bestaat uit twee delen:</a:t>
            </a:r>
            <a:endParaRPr lang="en-US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1a: Wat is een cv?</a:t>
            </a:r>
            <a:endParaRPr lang="en-US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1b: Maak je eigen cv</a:t>
            </a:r>
          </a:p>
          <a:p>
            <a:r>
              <a:rPr lang="nl-NL" b="1" err="1">
                <a:cs typeface="Arial"/>
              </a:rPr>
              <a:t>Lesdoel</a:t>
            </a:r>
            <a:endParaRPr lang="nl-NL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De leerlingen ontdekken wat een cv is en wat daar op staat. Daarna vullen ze hun gegevens in, waar een downloadbare cv uit volgt.</a:t>
            </a:r>
          </a:p>
          <a:p>
            <a:r>
              <a:rPr lang="nl-NL" b="1" err="1">
                <a:cs typeface="Arial"/>
              </a:rPr>
              <a:t>Lesvorm</a:t>
            </a:r>
            <a:endParaRPr lang="nl-NL" err="1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De les kan individueel of samen worden gemaakt.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Begeleiding bij sommige opdrachten is misschien nodig.</a:t>
            </a:r>
            <a:endParaRPr lang="nl-NL" dirty="0"/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Verdeel de leerlingen alvast in groepjes. Vul dit in op slide 9.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Vul de praktische informatie in op slide 13.</a:t>
            </a:r>
          </a:p>
          <a:p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de Bliksemstage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De les begint met een </a:t>
            </a:r>
            <a:r>
              <a:rPr lang="nl-NL" b="1" dirty="0"/>
              <a:t>video</a:t>
            </a:r>
            <a:r>
              <a:rPr lang="nl-NL" dirty="0"/>
              <a:t>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7351" y="3075720"/>
            <a:ext cx="6902504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1a: Wat is </a:t>
            </a:r>
            <a:r>
              <a:rPr lang="en-US" dirty="0" err="1">
                <a:latin typeface="Arial"/>
                <a:cs typeface="Arial"/>
              </a:rPr>
              <a:t>een</a:t>
            </a:r>
            <a:r>
              <a:rPr lang="en-US" dirty="0">
                <a:latin typeface="Arial"/>
                <a:cs typeface="Arial"/>
              </a:rPr>
              <a:t> cv?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982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Binnenkort doen jullie mee aan Sollicitatietraining</a:t>
            </a:r>
            <a:r>
              <a:rPr lang="nl-NL" sz="1800" b="1" dirty="0"/>
              <a:t>.</a:t>
            </a:r>
            <a:endParaRPr lang="nl-NL" sz="1800" dirty="0"/>
          </a:p>
          <a:p>
            <a:r>
              <a:rPr lang="nl-NL" sz="1800" dirty="0"/>
              <a:t>Jullie gaan in groepjes oefenen met solliciteren.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r>
              <a:rPr lang="nl-NL" sz="1800" dirty="0">
                <a:cs typeface="Arial"/>
              </a:rPr>
              <a:t>Bekijk samen de video.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>
              <a:cs typeface="Arial"/>
            </a:endParaRPr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4" name="Online Media 3" title="JINCwijzer Sollicitietraining">
            <a:hlinkClick r:id="" action="ppaction://noaction"/>
            <a:extLst>
              <a:ext uri="{FF2B5EF4-FFF2-40B4-BE49-F238E27FC236}">
                <a16:creationId xmlns:a16="http://schemas.microsoft.com/office/drawing/2014/main" id="{C1720925-C579-7FF3-0262-0B0E786349B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360054" y="2559050"/>
            <a:ext cx="5218643" cy="293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742DE-4637-D56D-98FD-9A457D53D7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Arial"/>
                <a:cs typeface="Arial"/>
              </a:rPr>
              <a:t>Groepsindeling</a:t>
            </a:r>
            <a:endParaRPr lang="en-US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5DDC55-411C-75AD-AF98-AB6C413AF1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100D25-9A73-2FD3-DF48-7AA9FBC1B5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Wingdings"/>
              <a:buChar char="§"/>
            </a:pPr>
            <a:r>
              <a:rPr lang="nl-NL" sz="1800" dirty="0">
                <a:cs typeface="Arial"/>
              </a:rPr>
              <a:t>Wie weet wat solliciteren is?</a:t>
            </a:r>
            <a:endParaRPr lang="en-US" sz="1800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endParaRPr lang="nl-NL" sz="1800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sz="1800" dirty="0">
                <a:cs typeface="Arial"/>
              </a:rPr>
              <a:t>Wie weet wat een cv is?</a:t>
            </a:r>
          </a:p>
          <a:p>
            <a:pPr marL="285750" indent="-285750">
              <a:buFont typeface="Wingdings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71A17F-0A26-F465-CF60-E33645965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454339"/>
              </p:ext>
            </p:extLst>
          </p:nvPr>
        </p:nvGraphicFramePr>
        <p:xfrm>
          <a:off x="725676" y="1717209"/>
          <a:ext cx="5226368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184">
                  <a:extLst>
                    <a:ext uri="{9D8B030D-6E8A-4147-A177-3AD203B41FA5}">
                      <a16:colId xmlns:a16="http://schemas.microsoft.com/office/drawing/2014/main" val="999848042"/>
                    </a:ext>
                  </a:extLst>
                </a:gridCol>
                <a:gridCol w="2613184">
                  <a:extLst>
                    <a:ext uri="{9D8B030D-6E8A-4147-A177-3AD203B41FA5}">
                      <a16:colId xmlns:a16="http://schemas.microsoft.com/office/drawing/2014/main" val="4183337857"/>
                    </a:ext>
                  </a:extLst>
                </a:gridCol>
              </a:tblGrid>
              <a:tr h="163812">
                <a:tc>
                  <a:txBody>
                    <a:bodyPr/>
                    <a:lstStyle/>
                    <a:p>
                      <a:r>
                        <a:rPr lang="en-US" sz="1100" dirty="0"/>
                        <a:t>Naam </a:t>
                      </a:r>
                      <a:r>
                        <a:rPr lang="en-US" sz="1100" dirty="0" err="1"/>
                        <a:t>leerling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Groep</a:t>
                      </a:r>
                      <a:endParaRPr lang="en-US" sz="1100" dirty="0" err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963325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879824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039284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206430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833653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6163140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499465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704833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965638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315106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2151461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519163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21065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309852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018956"/>
                  </a:ext>
                </a:extLst>
              </a:tr>
              <a:tr h="163812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373906"/>
                  </a:ext>
                </a:extLst>
              </a:tr>
              <a:tr h="16381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413068"/>
                  </a:ext>
                </a:extLst>
              </a:tr>
              <a:tr h="16381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023504"/>
                  </a:ext>
                </a:extLst>
              </a:tr>
              <a:tr h="16381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047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44496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31F0CC4FF81144A3447DD78A554AE4" ma:contentTypeVersion="13" ma:contentTypeDescription="Een nieuw document maken." ma:contentTypeScope="" ma:versionID="ac2b9af266e02542590c6a076c067331">
  <xsd:schema xmlns:xsd="http://www.w3.org/2001/XMLSchema" xmlns:xs="http://www.w3.org/2001/XMLSchema" xmlns:p="http://schemas.microsoft.com/office/2006/metadata/properties" xmlns:ns2="9115a0db-3d1a-42ed-9cab-1d3c3f339b82" xmlns:ns3="37d86d01-9bbc-4ed5-90e0-93492559913d" xmlns:ns4="aae6ed69-a1f3-4ac8-8066-1a069cec2f28" targetNamespace="http://schemas.microsoft.com/office/2006/metadata/properties" ma:root="true" ma:fieldsID="36dd158edc3acc6f10a80041b4916d1d" ns2:_="" ns3:_="" ns4:_="">
    <xsd:import namespace="9115a0db-3d1a-42ed-9cab-1d3c3f339b82"/>
    <xsd:import namespace="37d86d01-9bbc-4ed5-90e0-93492559913d"/>
    <xsd:import namespace="aae6ed69-a1f3-4ac8-8066-1a069cec2f28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 - Standaard documenten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Kwaliteit - Standaarddocumenten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d86d01-9bbc-4ed5-90e0-9349255991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9" nillable="true" ma:displayName="MediaServiceAutoTags" ma:internalName="MediaServiceAutoTags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6ed69-a1f3-4ac8-8066-1a069cec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/>
    </jd609f9a068548b18010843df49f766e>
    <TaxCatchAll xmlns="9115a0db-3d1a-42ed-9cab-1d3c3f339b82"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Props1.xml><?xml version="1.0" encoding="utf-8"?>
<ds:datastoreItem xmlns:ds="http://schemas.openxmlformats.org/officeDocument/2006/customXml" ds:itemID="{12088C29-E131-4FBB-B4A6-D0D8E4D0959D}"/>
</file>

<file path=customXml/itemProps2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BB040C-E9A1-48F6-B067-C26F9DB96D4E}">
  <ds:schemaRefs>
    <ds:schemaRef ds:uri="d3364cbc-b937-40b6-8fe9-7c07cc1e48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0</TotalTime>
  <Words>682</Words>
  <Application>Microsoft Office PowerPoint</Application>
  <PresentationFormat>Widescreen</PresentationFormat>
  <Paragraphs>122</Paragraphs>
  <Slides>19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Kantoorthema</vt:lpstr>
      <vt:lpstr>PowerPoint Presentation</vt:lpstr>
      <vt:lpstr>Inhoud</vt:lpstr>
      <vt:lpstr>Wat is Sollicitatietraining?</vt:lpstr>
      <vt:lpstr>Wat is Sollicitatietraining?</vt:lpstr>
      <vt:lpstr>De sollicitatietraining voorbereiden</vt:lpstr>
      <vt:lpstr>Les 1: cv</vt:lpstr>
      <vt:lpstr>Les 1a: Wat is een cv?</vt:lpstr>
      <vt:lpstr>Introductie</vt:lpstr>
      <vt:lpstr>Groepsindeling</vt:lpstr>
      <vt:lpstr>Les 1a: Wat is een cv?</vt:lpstr>
      <vt:lpstr>Les 1a: Wat is een cv? </vt:lpstr>
      <vt:lpstr>Afronding: gesprek met de klas</vt:lpstr>
      <vt:lpstr>Les 1b: Cv Maken</vt:lpstr>
      <vt:lpstr>Introductie</vt:lpstr>
      <vt:lpstr>Les 1b: Cv maken</vt:lpstr>
      <vt:lpstr>Les 1b: Cv maken </vt:lpstr>
      <vt:lpstr>Afronding: gesprek met de klas</vt:lpstr>
      <vt:lpstr>Praktische zaken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Stella Huikeshoven</cp:lastModifiedBy>
  <cp:revision>422</cp:revision>
  <dcterms:created xsi:type="dcterms:W3CDTF">2025-03-09T14:24:03Z</dcterms:created>
  <dcterms:modified xsi:type="dcterms:W3CDTF">2026-04-01T12:23:12Z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0x010100C331F0CC4FF81144A3447DD78A554AE4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/>
  </property>
  <property fmtid="{D5CDD505-2E9C-101B-9397-08002B2CF9AE}" pid="12" name="Kwaliteit_x0020__x002d__x0020_Standaarddocumenten">
    <vt:lpwstr/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