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9"/>
  </p:notesMasterIdLst>
  <p:handoutMasterIdLst>
    <p:handoutMasterId r:id="rId50"/>
  </p:handoutMasterIdLst>
  <p:sldIdLst>
    <p:sldId id="256" r:id="rId5"/>
    <p:sldId id="291" r:id="rId6"/>
    <p:sldId id="297" r:id="rId7"/>
    <p:sldId id="290" r:id="rId8"/>
    <p:sldId id="301" r:id="rId9"/>
    <p:sldId id="296" r:id="rId10"/>
    <p:sldId id="311" r:id="rId11"/>
    <p:sldId id="310" r:id="rId12"/>
    <p:sldId id="294" r:id="rId13"/>
    <p:sldId id="303" r:id="rId14"/>
    <p:sldId id="295" r:id="rId15"/>
    <p:sldId id="302" r:id="rId16"/>
    <p:sldId id="312" r:id="rId17"/>
    <p:sldId id="313" r:id="rId18"/>
    <p:sldId id="314" r:id="rId19"/>
    <p:sldId id="292" r:id="rId20"/>
    <p:sldId id="315" r:id="rId21"/>
    <p:sldId id="316" r:id="rId22"/>
    <p:sldId id="317" r:id="rId23"/>
    <p:sldId id="318" r:id="rId24"/>
    <p:sldId id="319" r:id="rId25"/>
    <p:sldId id="320" r:id="rId26"/>
    <p:sldId id="321" r:id="rId27"/>
    <p:sldId id="322" r:id="rId28"/>
    <p:sldId id="323" r:id="rId29"/>
    <p:sldId id="324" r:id="rId30"/>
    <p:sldId id="325" r:id="rId31"/>
    <p:sldId id="326" r:id="rId32"/>
    <p:sldId id="327" r:id="rId33"/>
    <p:sldId id="328" r:id="rId34"/>
    <p:sldId id="329" r:id="rId35"/>
    <p:sldId id="330" r:id="rId36"/>
    <p:sldId id="331" r:id="rId37"/>
    <p:sldId id="332" r:id="rId38"/>
    <p:sldId id="333" r:id="rId39"/>
    <p:sldId id="334" r:id="rId40"/>
    <p:sldId id="335" r:id="rId41"/>
    <p:sldId id="336" r:id="rId42"/>
    <p:sldId id="337" r:id="rId43"/>
    <p:sldId id="338" r:id="rId44"/>
    <p:sldId id="339" r:id="rId45"/>
    <p:sldId id="340" r:id="rId46"/>
    <p:sldId id="341" r:id="rId47"/>
    <p:sldId id="309" r:id="rId4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D88D05-5FE9-BBC8-93BF-48A05ED7546F}" v="2" dt="2026-04-01T12:20:51.5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handoutMaster" Target="handoutMasters/handoutMaster1.xml"/><Relationship Id="rId55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lla Huikeshoven" userId="S::shuikeshoven@jinc.nl::8bae0ebe-184a-4691-a33e-1f19fe54f8a2" providerId="AD" clId="Web-{BDD88D05-5FE9-BBC8-93BF-48A05ED7546F}"/>
    <pc:docChg chg="modSld">
      <pc:chgData name="Stella Huikeshoven" userId="S::shuikeshoven@jinc.nl::8bae0ebe-184a-4691-a33e-1f19fe54f8a2" providerId="AD" clId="Web-{BDD88D05-5FE9-BBC8-93BF-48A05ED7546F}" dt="2026-04-01T12:20:49.391" v="0" actId="20577"/>
      <pc:docMkLst>
        <pc:docMk/>
      </pc:docMkLst>
      <pc:sldChg chg="modSp">
        <pc:chgData name="Stella Huikeshoven" userId="S::shuikeshoven@jinc.nl::8bae0ebe-184a-4691-a33e-1f19fe54f8a2" providerId="AD" clId="Web-{BDD88D05-5FE9-BBC8-93BF-48A05ED7546F}" dt="2026-04-01T12:20:49.391" v="0" actId="20577"/>
        <pc:sldMkLst>
          <pc:docMk/>
          <pc:sldMk cId="2776142180" sldId="256"/>
        </pc:sldMkLst>
        <pc:spChg chg="mod">
          <ac:chgData name="Stella Huikeshoven" userId="S::shuikeshoven@jinc.nl::8bae0ebe-184a-4691-a33e-1f19fe54f8a2" providerId="AD" clId="Web-{BDD88D05-5FE9-BBC8-93BF-48A05ED7546F}" dt="2026-04-01T12:20:49.391" v="0" actId="20577"/>
          <ac:spMkLst>
            <pc:docMk/>
            <pc:sldMk cId="2776142180" sldId="256"/>
            <ac:spMk id="6" creationId="{B4EAE020-1071-8A4E-938C-BEA96A9228E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7C78F27C-938A-9324-A47F-8CBF372EF86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03970AA-3533-452E-CFCB-2F4726FF31A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6F3FC9-43B0-48CD-B578-7A091A683052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36DE3FF-ACB0-ED23-6F7A-C67909E6F4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455FDB6-EB1F-CE2E-9F77-172E12719FB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7EA0C3-5121-4C77-BEEB-0DDC3839F4F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71458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02531C-9308-7248-8653-115CF9DE2FFD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7FE55-C3D1-3348-9810-4DEB1EEF07AD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936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7FE55-C3D1-3348-9810-4DEB1EEF07AD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7412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video" Target="https://www.youtube.com/embed/Nbl30NsDBoM?feature=oembed" TargetMode="Externa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or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862CFB19-19D8-F349-855E-6EFEB7EB774B}"/>
              </a:ext>
            </a:extLst>
          </p:cNvPr>
          <p:cNvSpPr/>
          <p:nvPr userDrawn="1"/>
        </p:nvSpPr>
        <p:spPr>
          <a:xfrm>
            <a:off x="1924836" y="459602"/>
            <a:ext cx="9702693" cy="5209661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F556888C-172E-564E-B10E-F948B6D0C904}"/>
              </a:ext>
            </a:extLst>
          </p:cNvPr>
          <p:cNvSpPr/>
          <p:nvPr userDrawn="1"/>
        </p:nvSpPr>
        <p:spPr>
          <a:xfrm>
            <a:off x="327634" y="5666389"/>
            <a:ext cx="1610219" cy="581333"/>
          </a:xfrm>
          <a:custGeom>
            <a:avLst/>
            <a:gdLst/>
            <a:ahLst/>
            <a:cxnLst/>
            <a:rect l="l" t="t" r="r" b="b"/>
            <a:pathLst>
              <a:path w="2101850" h="758825">
                <a:moveTo>
                  <a:pt x="2101824" y="0"/>
                </a:moveTo>
                <a:lnTo>
                  <a:pt x="0" y="0"/>
                </a:lnTo>
                <a:lnTo>
                  <a:pt x="0" y="758558"/>
                </a:lnTo>
                <a:lnTo>
                  <a:pt x="1343317" y="758558"/>
                </a:lnTo>
                <a:lnTo>
                  <a:pt x="2101824" y="0"/>
                </a:lnTo>
                <a:close/>
              </a:path>
            </a:pathLst>
          </a:custGeom>
          <a:solidFill>
            <a:srgbClr val="EF7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BC90273C-D7D1-914A-ADEC-593BB467612C}"/>
              </a:ext>
            </a:extLst>
          </p:cNvPr>
          <p:cNvSpPr/>
          <p:nvPr userDrawn="1"/>
        </p:nvSpPr>
        <p:spPr>
          <a:xfrm>
            <a:off x="417710" y="5737933"/>
            <a:ext cx="861509" cy="432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BB6821BC-329B-3A43-84EA-6CD0CEE91E0D}"/>
              </a:ext>
            </a:extLst>
          </p:cNvPr>
          <p:cNvSpPr/>
          <p:nvPr userDrawn="1"/>
        </p:nvSpPr>
        <p:spPr>
          <a:xfrm>
            <a:off x="0" y="459603"/>
            <a:ext cx="1924836" cy="521253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7B903AEE-F747-B041-9767-62213A70CA76}"/>
              </a:ext>
            </a:extLst>
          </p:cNvPr>
          <p:cNvSpPr/>
          <p:nvPr userDrawn="1"/>
        </p:nvSpPr>
        <p:spPr>
          <a:xfrm>
            <a:off x="318956" y="4056170"/>
            <a:ext cx="1610219" cy="1610219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0065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9">
            <a:extLst>
              <a:ext uri="{FF2B5EF4-FFF2-40B4-BE49-F238E27FC236}">
                <a16:creationId xmlns:a16="http://schemas.microsoft.com/office/drawing/2014/main" id="{84FD9A8D-7D1E-994E-ADA0-2BB1BFC03B02}"/>
              </a:ext>
            </a:extLst>
          </p:cNvPr>
          <p:cNvSpPr/>
          <p:nvPr userDrawn="1"/>
        </p:nvSpPr>
        <p:spPr>
          <a:xfrm>
            <a:off x="327634" y="4056170"/>
            <a:ext cx="1610219" cy="1610219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0"/>
                </a:lnTo>
                <a:lnTo>
                  <a:pt x="0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A4B17923-8B15-0C4F-A96F-630B36D72B68}"/>
              </a:ext>
            </a:extLst>
          </p:cNvPr>
          <p:cNvSpPr/>
          <p:nvPr userDrawn="1"/>
        </p:nvSpPr>
        <p:spPr>
          <a:xfrm>
            <a:off x="9462408" y="438997"/>
            <a:ext cx="2179409" cy="2179409"/>
          </a:xfrm>
          <a:custGeom>
            <a:avLst/>
            <a:gdLst/>
            <a:ahLst/>
            <a:cxnLst/>
            <a:rect l="l" t="t" r="r" b="b"/>
            <a:pathLst>
              <a:path w="2263775" h="2263775">
                <a:moveTo>
                  <a:pt x="2263317" y="0"/>
                </a:moveTo>
                <a:lnTo>
                  <a:pt x="0" y="0"/>
                </a:lnTo>
                <a:lnTo>
                  <a:pt x="2263317" y="2263317"/>
                </a:lnTo>
                <a:lnTo>
                  <a:pt x="22633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jdelijke aanduiding voor tekst 17">
            <a:extLst>
              <a:ext uri="{FF2B5EF4-FFF2-40B4-BE49-F238E27FC236}">
                <a16:creationId xmlns:a16="http://schemas.microsoft.com/office/drawing/2014/main" id="{B6F76C61-40D1-C04B-A81D-4CB21CDC781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28991" y="5934278"/>
            <a:ext cx="3284683" cy="406883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nl-NL"/>
              <a:t>Naam en datum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049945A-DC63-224E-935D-C21D90149AC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90108" y="2160587"/>
            <a:ext cx="6972300" cy="126841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ondertitel in te voegen</a:t>
            </a:r>
          </a:p>
        </p:txBody>
      </p:sp>
      <p:sp>
        <p:nvSpPr>
          <p:cNvPr id="17" name="Tijdelijke aanduiding voor titel 1">
            <a:extLst>
              <a:ext uri="{FF2B5EF4-FFF2-40B4-BE49-F238E27FC236}">
                <a16:creationId xmlns:a16="http://schemas.microsoft.com/office/drawing/2014/main" id="{2A6028C4-EAB7-BE43-8823-29C889B506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75820" y="735104"/>
            <a:ext cx="6972300" cy="1268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4000" b="1"/>
            </a:lvl1pPr>
          </a:lstStyle>
          <a:p>
            <a:r>
              <a:rPr lang="nl-NL"/>
              <a:t>Klik om een </a:t>
            </a:r>
            <a:br>
              <a:rPr lang="nl-NL"/>
            </a:br>
            <a:r>
              <a:rPr lang="nl-NL"/>
              <a:t>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70075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" name="Tijdelijke aanduiding voor SmartArt 2">
            <a:extLst>
              <a:ext uri="{FF2B5EF4-FFF2-40B4-BE49-F238E27FC236}">
                <a16:creationId xmlns:a16="http://schemas.microsoft.com/office/drawing/2014/main" id="{4F26994B-399E-4F43-8178-7A82D61B8CE1}"/>
              </a:ext>
            </a:extLst>
          </p:cNvPr>
          <p:cNvSpPr>
            <a:spLocks noGrp="1"/>
          </p:cNvSpPr>
          <p:nvPr>
            <p:ph type="dgm" sz="quarter" idx="10" hasCustomPrompt="1"/>
          </p:nvPr>
        </p:nvSpPr>
        <p:spPr>
          <a:xfrm>
            <a:off x="687388" y="1878013"/>
            <a:ext cx="10910887" cy="441325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pictogram om een </a:t>
            </a:r>
            <a:r>
              <a:rPr lang="nl-NL" err="1"/>
              <a:t>SmartArt</a:t>
            </a:r>
            <a:r>
              <a:rPr lang="nl-NL"/>
              <a:t> te creëren (proces, cyclus, enz.)</a:t>
            </a:r>
          </a:p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6120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56373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2235E3AD-E432-9B47-BF2D-A135C263A0A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1A49C0B7-870D-964E-A096-8D27C31B3B9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288749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B36BF0F0-71EE-1240-B35A-2FE78FCCEC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590291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1853606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821473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279FD4FF-E2D8-6641-AF15-E1242F0BEF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5D425951-ECB6-7B48-B834-DF949EC352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16888598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B3C583DD-8D69-9B47-B900-85EABF4FB5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600230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818947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media 3">
            <a:extLst>
              <a:ext uri="{FF2B5EF4-FFF2-40B4-BE49-F238E27FC236}">
                <a16:creationId xmlns:a16="http://schemas.microsoft.com/office/drawing/2014/main" id="{45633CB3-B297-CF48-82FF-941936327846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video in te voegen. </a:t>
            </a:r>
          </a:p>
          <a:p>
            <a:r>
              <a:rPr lang="nl-NL"/>
              <a:t>Wil je een video van YouTube invoegen? Klik dan in het menu van PowerPoint op invoegen &gt; video &gt; onlinefilm</a:t>
            </a:r>
          </a:p>
        </p:txBody>
      </p:sp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1BC6FB62-3773-6943-9E21-6B95EEF68F4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62426" y="6295630"/>
            <a:ext cx="3549650" cy="264886"/>
          </a:xfr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de titel van de video te bewerken</a:t>
            </a:r>
          </a:p>
        </p:txBody>
      </p:sp>
    </p:spTree>
    <p:extLst>
      <p:ext uri="{BB962C8B-B14F-4D97-AF65-F5344CB8AC3E}">
        <p14:creationId xmlns:p14="http://schemas.microsoft.com/office/powerpoint/2010/main" val="21064503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- Dit is JI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media 1" descr="Dit is JINC">
            <a:hlinkClick r:id="" action="ppaction://media"/>
            <a:extLst>
              <a:ext uri="{FF2B5EF4-FFF2-40B4-BE49-F238E27FC236}">
                <a16:creationId xmlns:a16="http://schemas.microsoft.com/office/drawing/2014/main" id="{F4538578-3CB3-D14D-993B-606EC7863DAB}"/>
              </a:ext>
            </a:extLst>
          </p:cNvPr>
          <p:cNvPicPr>
            <a:picLocks noRot="1" noChangeAspect="1"/>
          </p:cNvPicPr>
          <p:nvPr userDrawn="1"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B59D8B94-2F20-1D40-9763-116045CBA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12731" y="6325448"/>
            <a:ext cx="3549650" cy="264886"/>
          </a:xfr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Dit is JINC</a:t>
            </a:r>
          </a:p>
        </p:txBody>
      </p:sp>
    </p:spTree>
    <p:extLst>
      <p:ext uri="{BB962C8B-B14F-4D97-AF65-F5344CB8AC3E}">
        <p14:creationId xmlns:p14="http://schemas.microsoft.com/office/powerpoint/2010/main" val="422427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D71DBC53-FD4E-454E-927E-2C183C828C06}"/>
              </a:ext>
            </a:extLst>
          </p:cNvPr>
          <p:cNvSpPr/>
          <p:nvPr userDrawn="1"/>
        </p:nvSpPr>
        <p:spPr>
          <a:xfrm>
            <a:off x="667657" y="580571"/>
            <a:ext cx="11524343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A813427-4EDC-404E-B8CB-02669322FB73}"/>
              </a:ext>
            </a:extLst>
          </p:cNvPr>
          <p:cNvSpPr txBox="1"/>
          <p:nvPr userDrawn="1"/>
        </p:nvSpPr>
        <p:spPr>
          <a:xfrm rot="10800000">
            <a:off x="1167035" y="-29030"/>
            <a:ext cx="19684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3800" b="1">
                <a:solidFill>
                  <a:srgbClr val="00A3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</a:t>
            </a:r>
            <a:endParaRPr lang="nl-NL" sz="9600" b="1">
              <a:solidFill>
                <a:srgbClr val="00A3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ndertitel 2">
            <a:extLst>
              <a:ext uri="{FF2B5EF4-FFF2-40B4-BE49-F238E27FC236}">
                <a16:creationId xmlns:a16="http://schemas.microsoft.com/office/drawing/2014/main" id="{69658EF6-CA38-9B4E-B9DE-3FBF47FAB6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938690" y="4997550"/>
            <a:ext cx="5658040" cy="576035"/>
          </a:xfr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- Naam geciteerde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A4B5133D-E2A7-364A-A115-0703BB04F086}"/>
              </a:ext>
            </a:extLst>
          </p:cNvPr>
          <p:cNvSpPr/>
          <p:nvPr userDrawn="1"/>
        </p:nvSpPr>
        <p:spPr>
          <a:xfrm rot="5400000">
            <a:off x="667104" y="5222997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Afbeelding 6" descr="Afbeelding met tekening&#10;&#10;Automatisch gegenereerde beschrijving">
            <a:extLst>
              <a:ext uri="{FF2B5EF4-FFF2-40B4-BE49-F238E27FC236}">
                <a16:creationId xmlns:a16="http://schemas.microsoft.com/office/drawing/2014/main" id="{23AF6DC6-A3A1-8844-8F34-835FA8D802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75536" y="5731429"/>
            <a:ext cx="1409190" cy="509034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FEAE5A2-C5E0-9A42-AE52-C1CAC79AD4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7775" y="2054224"/>
            <a:ext cx="10348913" cy="2830291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quote in te voegen</a:t>
            </a:r>
          </a:p>
        </p:txBody>
      </p:sp>
    </p:spTree>
    <p:extLst>
      <p:ext uri="{BB962C8B-B14F-4D97-AF65-F5344CB8AC3E}">
        <p14:creationId xmlns:p14="http://schemas.microsoft.com/office/powerpoint/2010/main" val="3956550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orpagina met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5">
            <a:extLst>
              <a:ext uri="{FF2B5EF4-FFF2-40B4-BE49-F238E27FC236}">
                <a16:creationId xmlns:a16="http://schemas.microsoft.com/office/drawing/2014/main" id="{98C41060-3D3B-DF4A-911C-A571CAE076C8}"/>
              </a:ext>
            </a:extLst>
          </p:cNvPr>
          <p:cNvSpPr/>
          <p:nvPr userDrawn="1"/>
        </p:nvSpPr>
        <p:spPr>
          <a:xfrm>
            <a:off x="0" y="5658310"/>
            <a:ext cx="11759878" cy="1199690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5">
            <a:extLst>
              <a:ext uri="{FF2B5EF4-FFF2-40B4-BE49-F238E27FC236}">
                <a16:creationId xmlns:a16="http://schemas.microsoft.com/office/drawing/2014/main" id="{D7AB9D0A-B45B-7340-8464-96BCFEA6E2A2}"/>
              </a:ext>
            </a:extLst>
          </p:cNvPr>
          <p:cNvSpPr/>
          <p:nvPr userDrawn="1"/>
        </p:nvSpPr>
        <p:spPr>
          <a:xfrm>
            <a:off x="1" y="439838"/>
            <a:ext cx="1446834" cy="521847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ijdelijke aanduiding voor afbeelding 2">
            <a:extLst>
              <a:ext uri="{FF2B5EF4-FFF2-40B4-BE49-F238E27FC236}">
                <a16:creationId xmlns:a16="http://schemas.microsoft.com/office/drawing/2014/main" id="{26BF706A-7D17-D54F-9A2F-6CA3084BB07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446835" y="439838"/>
            <a:ext cx="10313043" cy="521847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/>
              <a:t>Klik op het pictogram om een afbeelding in te voegen</a:t>
            </a:r>
          </a:p>
        </p:txBody>
      </p:sp>
      <p:sp>
        <p:nvSpPr>
          <p:cNvPr id="22" name="Tijdelijke aanduiding voor tekst 17">
            <a:extLst>
              <a:ext uri="{FF2B5EF4-FFF2-40B4-BE49-F238E27FC236}">
                <a16:creationId xmlns:a16="http://schemas.microsoft.com/office/drawing/2014/main" id="{2499E8B8-2334-254B-BC19-C7527A51B5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05104" y="6099758"/>
            <a:ext cx="2542300" cy="316794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Naam en datum</a:t>
            </a:r>
          </a:p>
        </p:txBody>
      </p:sp>
      <p:sp>
        <p:nvSpPr>
          <p:cNvPr id="28" name="Tijdelijke aanduiding voor tekst 3">
            <a:extLst>
              <a:ext uri="{FF2B5EF4-FFF2-40B4-BE49-F238E27FC236}">
                <a16:creationId xmlns:a16="http://schemas.microsoft.com/office/drawing/2014/main" id="{BE025523-4BEF-5E41-836F-71714C1C85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46835" y="5952690"/>
            <a:ext cx="7271422" cy="61093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titel in te voegen</a:t>
            </a:r>
          </a:p>
        </p:txBody>
      </p:sp>
      <p:sp>
        <p:nvSpPr>
          <p:cNvPr id="11" name="object 2">
            <a:extLst>
              <a:ext uri="{FF2B5EF4-FFF2-40B4-BE49-F238E27FC236}">
                <a16:creationId xmlns:a16="http://schemas.microsoft.com/office/drawing/2014/main" id="{DA6DBE8C-4FAF-5A48-9F5C-5D9878439ECA}"/>
              </a:ext>
            </a:extLst>
          </p:cNvPr>
          <p:cNvSpPr/>
          <p:nvPr userDrawn="1"/>
        </p:nvSpPr>
        <p:spPr>
          <a:xfrm>
            <a:off x="0" y="5658310"/>
            <a:ext cx="1446835" cy="522347"/>
          </a:xfrm>
          <a:custGeom>
            <a:avLst/>
            <a:gdLst/>
            <a:ahLst/>
            <a:cxnLst/>
            <a:rect l="l" t="t" r="r" b="b"/>
            <a:pathLst>
              <a:path w="2101850" h="758825">
                <a:moveTo>
                  <a:pt x="2101824" y="0"/>
                </a:moveTo>
                <a:lnTo>
                  <a:pt x="0" y="0"/>
                </a:lnTo>
                <a:lnTo>
                  <a:pt x="0" y="758558"/>
                </a:lnTo>
                <a:lnTo>
                  <a:pt x="1343317" y="758558"/>
                </a:lnTo>
                <a:lnTo>
                  <a:pt x="2101824" y="0"/>
                </a:lnTo>
                <a:close/>
              </a:path>
            </a:pathLst>
          </a:custGeom>
          <a:solidFill>
            <a:srgbClr val="EF7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3">
            <a:extLst>
              <a:ext uri="{FF2B5EF4-FFF2-40B4-BE49-F238E27FC236}">
                <a16:creationId xmlns:a16="http://schemas.microsoft.com/office/drawing/2014/main" id="{0E6C3F5C-29F9-F04A-AA3C-565D2E141C9E}"/>
              </a:ext>
            </a:extLst>
          </p:cNvPr>
          <p:cNvSpPr/>
          <p:nvPr userDrawn="1"/>
        </p:nvSpPr>
        <p:spPr>
          <a:xfrm>
            <a:off x="90077" y="5729854"/>
            <a:ext cx="774094" cy="3877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67231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9CB9AA26-2F60-F646-9650-D7D75A34B59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7657" y="580569"/>
            <a:ext cx="3309031" cy="565989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toevoegen</a:t>
            </a:r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D71DBC53-FD4E-454E-927E-2C183C828C06}"/>
              </a:ext>
            </a:extLst>
          </p:cNvPr>
          <p:cNvSpPr/>
          <p:nvPr userDrawn="1"/>
        </p:nvSpPr>
        <p:spPr>
          <a:xfrm>
            <a:off x="3976914" y="580571"/>
            <a:ext cx="8215086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A813427-4EDC-404E-B8CB-02669322FB73}"/>
              </a:ext>
            </a:extLst>
          </p:cNvPr>
          <p:cNvSpPr txBox="1"/>
          <p:nvPr userDrawn="1"/>
        </p:nvSpPr>
        <p:spPr>
          <a:xfrm rot="10800000">
            <a:off x="4258578" y="-157103"/>
            <a:ext cx="19684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3800" b="1">
                <a:solidFill>
                  <a:srgbClr val="00A3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</a:t>
            </a:r>
            <a:endParaRPr lang="nl-NL" sz="9600" b="1">
              <a:solidFill>
                <a:srgbClr val="00A3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ndertitel 2">
            <a:extLst>
              <a:ext uri="{FF2B5EF4-FFF2-40B4-BE49-F238E27FC236}">
                <a16:creationId xmlns:a16="http://schemas.microsoft.com/office/drawing/2014/main" id="{69658EF6-CA38-9B4E-B9DE-3FBF47FAB6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32736" y="5016054"/>
            <a:ext cx="5658040" cy="576035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- Naam geciteerde</a:t>
            </a:r>
          </a:p>
        </p:txBody>
      </p:sp>
      <p:pic>
        <p:nvPicPr>
          <p:cNvPr id="8" name="Afbeelding 7" descr="Afbeelding met tekening&#10;&#10;Automatisch gegenereerde beschrijving">
            <a:extLst>
              <a:ext uri="{FF2B5EF4-FFF2-40B4-BE49-F238E27FC236}">
                <a16:creationId xmlns:a16="http://schemas.microsoft.com/office/drawing/2014/main" id="{2A6D2E71-6BDF-9C4E-9C2A-21CEC7D8C0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00354" y="5737766"/>
            <a:ext cx="1391646" cy="502697"/>
          </a:xfrm>
          <a:prstGeom prst="rect">
            <a:avLst/>
          </a:prstGeom>
        </p:spPr>
      </p:pic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B2B2A90-33C3-0E4C-9A69-5AB6AED8D2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32736" y="1867504"/>
            <a:ext cx="7188200" cy="3017011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quote in te voegen</a:t>
            </a:r>
          </a:p>
        </p:txBody>
      </p:sp>
    </p:spTree>
    <p:extLst>
      <p:ext uri="{BB962C8B-B14F-4D97-AF65-F5344CB8AC3E}">
        <p14:creationId xmlns:p14="http://schemas.microsoft.com/office/powerpoint/2010/main" val="42071747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jf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4">
            <a:extLst>
              <a:ext uri="{FF2B5EF4-FFF2-40B4-BE49-F238E27FC236}">
                <a16:creationId xmlns:a16="http://schemas.microsoft.com/office/drawing/2014/main" id="{5A5C6DAB-56B0-8E4F-A8D2-CD1E1B40AF91}"/>
              </a:ext>
            </a:extLst>
          </p:cNvPr>
          <p:cNvSpPr/>
          <p:nvPr userDrawn="1"/>
        </p:nvSpPr>
        <p:spPr>
          <a:xfrm>
            <a:off x="667657" y="580571"/>
            <a:ext cx="11524343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ndertitel 2">
            <a:extLst>
              <a:ext uri="{FF2B5EF4-FFF2-40B4-BE49-F238E27FC236}">
                <a16:creationId xmlns:a16="http://schemas.microsoft.com/office/drawing/2014/main" id="{488B956A-8E0A-B84E-948B-25EE0CC7D72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097458" y="1966919"/>
            <a:ext cx="3871105" cy="386474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hier om je tekst te schrijven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202A882-C496-5547-894B-BEE7E890BC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45096" y="5725466"/>
            <a:ext cx="6569463" cy="350837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Waar gaan deze cijfers over? Bijvoorbeeld: ‘aantallen JINC 2019’</a:t>
            </a:r>
          </a:p>
        </p:txBody>
      </p:sp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996BB698-9646-1B4B-8AC3-9FC95FCB4C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97460" y="1281611"/>
            <a:ext cx="3871106" cy="66934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22" name="Tijdelijke aanduiding voor tekst 20">
            <a:extLst>
              <a:ext uri="{FF2B5EF4-FFF2-40B4-BE49-F238E27FC236}">
                <a16:creationId xmlns:a16="http://schemas.microsoft.com/office/drawing/2014/main" id="{919DEDDB-870E-1F4D-B7A9-00DFCADE52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97458" y="2356478"/>
            <a:ext cx="3871105" cy="80695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25" name="Tijdelijke aanduiding voor tekst 24">
            <a:extLst>
              <a:ext uri="{FF2B5EF4-FFF2-40B4-BE49-F238E27FC236}">
                <a16:creationId xmlns:a16="http://schemas.microsoft.com/office/drawing/2014/main" id="{60595642-29B7-B247-8B3A-0A6BC0122A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78041" y="1281549"/>
            <a:ext cx="3886925" cy="669408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65.000</a:t>
            </a:r>
          </a:p>
        </p:txBody>
      </p:sp>
      <p:sp>
        <p:nvSpPr>
          <p:cNvPr id="27" name="Tijdelijke aanduiding voor tekst 26">
            <a:extLst>
              <a:ext uri="{FF2B5EF4-FFF2-40B4-BE49-F238E27FC236}">
                <a16:creationId xmlns:a16="http://schemas.microsoft.com/office/drawing/2014/main" id="{E5F6FFC9-03C9-EE47-92B7-19CAED4DC4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78041" y="1966275"/>
            <a:ext cx="3886925" cy="38576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kinderen</a:t>
            </a:r>
          </a:p>
        </p:txBody>
      </p:sp>
      <p:sp>
        <p:nvSpPr>
          <p:cNvPr id="30" name="Tijdelijke aanduiding voor tekst 29">
            <a:extLst>
              <a:ext uri="{FF2B5EF4-FFF2-40B4-BE49-F238E27FC236}">
                <a16:creationId xmlns:a16="http://schemas.microsoft.com/office/drawing/2014/main" id="{99A0CD89-6FEE-394A-9569-D58A44AC932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97459" y="3280706"/>
            <a:ext cx="3871105" cy="669407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32" name="Tijdelijke aanduiding voor tekst 31">
            <a:extLst>
              <a:ext uri="{FF2B5EF4-FFF2-40B4-BE49-F238E27FC236}">
                <a16:creationId xmlns:a16="http://schemas.microsoft.com/office/drawing/2014/main" id="{26B4397C-8913-4A49-B534-F7920CC545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097303" y="3958981"/>
            <a:ext cx="3871260" cy="351416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37" name="Tijdelijke aanduiding voor tekst 36">
            <a:extLst>
              <a:ext uri="{FF2B5EF4-FFF2-40B4-BE49-F238E27FC236}">
                <a16:creationId xmlns:a16="http://schemas.microsoft.com/office/drawing/2014/main" id="{F816D63E-3EC1-4C43-8B3E-906AE999FF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78304" y="2364426"/>
            <a:ext cx="3886431" cy="8080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deden vorig jaar mee aan een project van JINC</a:t>
            </a:r>
          </a:p>
        </p:txBody>
      </p:sp>
      <p:sp>
        <p:nvSpPr>
          <p:cNvPr id="39" name="Tijdelijke aanduiding voor tekst 38">
            <a:extLst>
              <a:ext uri="{FF2B5EF4-FFF2-40B4-BE49-F238E27FC236}">
                <a16:creationId xmlns:a16="http://schemas.microsoft.com/office/drawing/2014/main" id="{61668C92-A416-804A-96CC-6F006272F39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097303" y="4322429"/>
            <a:ext cx="3871260" cy="846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 tekst te schrijven</a:t>
            </a:r>
          </a:p>
        </p:txBody>
      </p:sp>
      <p:sp>
        <p:nvSpPr>
          <p:cNvPr id="41" name="Tijdelijke aanduiding voor tekst 40">
            <a:extLst>
              <a:ext uri="{FF2B5EF4-FFF2-40B4-BE49-F238E27FC236}">
                <a16:creationId xmlns:a16="http://schemas.microsoft.com/office/drawing/2014/main" id="{AF06F87E-250A-B647-8AFB-BB3E2FD3F4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78535" y="3280188"/>
            <a:ext cx="3886200" cy="669925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43" name="Tijdelijke aanduiding voor tekst 42">
            <a:extLst>
              <a:ext uri="{FF2B5EF4-FFF2-40B4-BE49-F238E27FC236}">
                <a16:creationId xmlns:a16="http://schemas.microsoft.com/office/drawing/2014/main" id="{4B2587AE-EBCD-404D-A302-99854F3B8E2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78535" y="3958981"/>
            <a:ext cx="3886200" cy="350837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47" name="Tijdelijke aanduiding voor tekst 46">
            <a:extLst>
              <a:ext uri="{FF2B5EF4-FFF2-40B4-BE49-F238E27FC236}">
                <a16:creationId xmlns:a16="http://schemas.microsoft.com/office/drawing/2014/main" id="{10CF9C6D-397C-534D-9434-2F1AE9AE57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778535" y="4322429"/>
            <a:ext cx="3886200" cy="846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46" name="object 7">
            <a:extLst>
              <a:ext uri="{FF2B5EF4-FFF2-40B4-BE49-F238E27FC236}">
                <a16:creationId xmlns:a16="http://schemas.microsoft.com/office/drawing/2014/main" id="{D5884837-2C05-4F47-A9DA-2D3994360BC5}"/>
              </a:ext>
            </a:extLst>
          </p:cNvPr>
          <p:cNvSpPr/>
          <p:nvPr userDrawn="1"/>
        </p:nvSpPr>
        <p:spPr>
          <a:xfrm rot="5400000">
            <a:off x="667104" y="5222997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Afbeelding 47" descr="Afbeelding met tekening&#10;&#10;Automatisch gegenereerde beschrijving">
            <a:extLst>
              <a:ext uri="{FF2B5EF4-FFF2-40B4-BE49-F238E27FC236}">
                <a16:creationId xmlns:a16="http://schemas.microsoft.com/office/drawing/2014/main" id="{573E5F90-0FB4-BB45-9C3D-839129536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4385" y="5731429"/>
            <a:ext cx="1409190" cy="509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634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lij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0" y="449211"/>
            <a:ext cx="11598275" cy="1061098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537177" y="449211"/>
            <a:ext cx="1061098" cy="1061098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Rechthoek 10">
            <a:extLst>
              <a:ext uri="{FF2B5EF4-FFF2-40B4-BE49-F238E27FC236}">
                <a16:creationId xmlns:a16="http://schemas.microsoft.com/office/drawing/2014/main" id="{CEDBB860-3BB6-294C-813D-291599C93A23}"/>
              </a:ext>
            </a:extLst>
          </p:cNvPr>
          <p:cNvSpPr/>
          <p:nvPr userDrawn="1"/>
        </p:nvSpPr>
        <p:spPr>
          <a:xfrm>
            <a:off x="2885041" y="1941648"/>
            <a:ext cx="2132811" cy="14597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2EFA9598-DDE1-3840-9FAA-B7F7DD881FE4}"/>
              </a:ext>
            </a:extLst>
          </p:cNvPr>
          <p:cNvSpPr txBox="1"/>
          <p:nvPr userDrawn="1"/>
        </p:nvSpPr>
        <p:spPr>
          <a:xfrm>
            <a:off x="662241" y="345870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 err="1"/>
              <a:t>TaalTrip</a:t>
            </a:r>
            <a:endParaRPr lang="nl-NL" sz="1100" b="1"/>
          </a:p>
          <a:p>
            <a:r>
              <a:rPr lang="nl-NL" sz="1100" b="0"/>
              <a:t>Woorden gaan leven als je </a:t>
            </a:r>
          </a:p>
          <a:p>
            <a:r>
              <a:rPr lang="nl-NL" sz="1100" b="0"/>
              <a:t>ze ziet.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2CA93B5B-B157-B84F-9F78-6B1B7EF96B3B}"/>
              </a:ext>
            </a:extLst>
          </p:cNvPr>
          <p:cNvSpPr txBox="1"/>
          <p:nvPr userDrawn="1"/>
        </p:nvSpPr>
        <p:spPr>
          <a:xfrm>
            <a:off x="2867972" y="3472797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Digitale Vaardigheden</a:t>
            </a:r>
          </a:p>
          <a:p>
            <a:r>
              <a:rPr lang="nl-NL" sz="1100" b="0"/>
              <a:t>Leer denken als een computer.</a:t>
            </a: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7B426069-BFC2-3D4E-A287-1E5925380AC0}"/>
              </a:ext>
            </a:extLst>
          </p:cNvPr>
          <p:cNvSpPr txBox="1"/>
          <p:nvPr userDrawn="1"/>
        </p:nvSpPr>
        <p:spPr>
          <a:xfrm>
            <a:off x="5066558" y="347279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Bliksemstage</a:t>
            </a:r>
          </a:p>
          <a:p>
            <a:r>
              <a:rPr lang="nl-NL" sz="1100" b="0"/>
              <a:t>Weten wat er te koop is op </a:t>
            </a:r>
          </a:p>
          <a:p>
            <a:r>
              <a:rPr lang="nl-NL" sz="1100" b="0"/>
              <a:t>de arbeidsmarkt. 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0A018C44-62EA-7143-85CE-1BDA9F9A8839}"/>
              </a:ext>
            </a:extLst>
          </p:cNvPr>
          <p:cNvSpPr txBox="1"/>
          <p:nvPr userDrawn="1"/>
        </p:nvSpPr>
        <p:spPr>
          <a:xfrm>
            <a:off x="7277607" y="347279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Plannen doe je zo!</a:t>
            </a:r>
          </a:p>
          <a:p>
            <a:r>
              <a:rPr lang="nl-NL" sz="1100" b="0"/>
              <a:t>Een strakke agenda is het </a:t>
            </a:r>
          </a:p>
          <a:p>
            <a:r>
              <a:rPr lang="nl-NL" sz="1100" b="0"/>
              <a:t>halve werk.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34A835A0-75E1-4A4B-935C-5FF51D497BA7}"/>
              </a:ext>
            </a:extLst>
          </p:cNvPr>
          <p:cNvSpPr txBox="1"/>
          <p:nvPr userDrawn="1"/>
        </p:nvSpPr>
        <p:spPr>
          <a:xfrm>
            <a:off x="9455536" y="3472797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 err="1"/>
              <a:t>WerkWijs</a:t>
            </a:r>
            <a:endParaRPr lang="nl-NL" sz="1100" b="1"/>
          </a:p>
          <a:p>
            <a:r>
              <a:rPr lang="nl-NL" sz="1100" b="0"/>
              <a:t>Communiceren kun je leren.</a:t>
            </a:r>
          </a:p>
        </p:txBody>
      </p:sp>
      <p:sp>
        <p:nvSpPr>
          <p:cNvPr id="37" name="Tekstvak 36">
            <a:extLst>
              <a:ext uri="{FF2B5EF4-FFF2-40B4-BE49-F238E27FC236}">
                <a16:creationId xmlns:a16="http://schemas.microsoft.com/office/drawing/2014/main" id="{0CFE9F7F-60D6-A945-B8C0-DA423FA9D02F}"/>
              </a:ext>
            </a:extLst>
          </p:cNvPr>
          <p:cNvSpPr txBox="1"/>
          <p:nvPr userDrawn="1"/>
        </p:nvSpPr>
        <p:spPr>
          <a:xfrm>
            <a:off x="656718" y="6035953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Ondernemen doe je zo!</a:t>
            </a:r>
          </a:p>
          <a:p>
            <a:r>
              <a:rPr lang="nl-NL" sz="1100" b="0"/>
              <a:t>Een eigen zaak moet in je </a:t>
            </a:r>
          </a:p>
          <a:p>
            <a:r>
              <a:rPr lang="nl-NL" sz="1100" b="0"/>
              <a:t>bloed zitten.</a:t>
            </a:r>
          </a:p>
        </p:txBody>
      </p:sp>
      <p:sp>
        <p:nvSpPr>
          <p:cNvPr id="38" name="Tekstvak 37">
            <a:extLst>
              <a:ext uri="{FF2B5EF4-FFF2-40B4-BE49-F238E27FC236}">
                <a16:creationId xmlns:a16="http://schemas.microsoft.com/office/drawing/2014/main" id="{E153E696-DB1A-B648-B253-E5757A12A376}"/>
              </a:ext>
            </a:extLst>
          </p:cNvPr>
          <p:cNvSpPr txBox="1"/>
          <p:nvPr userDrawn="1"/>
        </p:nvSpPr>
        <p:spPr>
          <a:xfrm>
            <a:off x="2862449" y="6050043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Sollicitatietraining</a:t>
            </a:r>
          </a:p>
          <a:p>
            <a:r>
              <a:rPr lang="nl-NL" sz="1100" b="0"/>
              <a:t>De kunst van het</a:t>
            </a:r>
          </a:p>
          <a:p>
            <a:r>
              <a:rPr lang="nl-NL" sz="1100" b="0"/>
              <a:t>aangenomen worden.</a:t>
            </a:r>
          </a:p>
        </p:txBody>
      </p:sp>
      <p:sp>
        <p:nvSpPr>
          <p:cNvPr id="39" name="Tekstvak 38">
            <a:extLst>
              <a:ext uri="{FF2B5EF4-FFF2-40B4-BE49-F238E27FC236}">
                <a16:creationId xmlns:a16="http://schemas.microsoft.com/office/drawing/2014/main" id="{2A716A2A-F8E9-5545-B1A4-B4AFFD7E223B}"/>
              </a:ext>
            </a:extLst>
          </p:cNvPr>
          <p:cNvSpPr txBox="1"/>
          <p:nvPr userDrawn="1"/>
        </p:nvSpPr>
        <p:spPr>
          <a:xfrm>
            <a:off x="5061035" y="6050043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Carrière Coach</a:t>
            </a:r>
          </a:p>
          <a:p>
            <a:r>
              <a:rPr lang="nl-NL" sz="1100" b="0"/>
              <a:t>Een duwtje in de goede richting.</a:t>
            </a: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F1878582-FB6F-AD42-9D28-EB7425925911}"/>
              </a:ext>
            </a:extLst>
          </p:cNvPr>
          <p:cNvSpPr txBox="1"/>
          <p:nvPr userDrawn="1"/>
        </p:nvSpPr>
        <p:spPr>
          <a:xfrm>
            <a:off x="7272084" y="6050043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Weten wat je wil</a:t>
            </a:r>
          </a:p>
          <a:p>
            <a:r>
              <a:rPr lang="nl-NL" sz="1100" b="0"/>
              <a:t>Ondersteuning op alle fronten.</a:t>
            </a: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FD760D15-6BED-4644-989B-5E1F90575176}"/>
              </a:ext>
            </a:extLst>
          </p:cNvPr>
          <p:cNvSpPr/>
          <p:nvPr userDrawn="1"/>
        </p:nvSpPr>
        <p:spPr>
          <a:xfrm>
            <a:off x="583677" y="693809"/>
            <a:ext cx="4286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200" b="1">
                <a:solidFill>
                  <a:schemeClr val="bg1"/>
                </a:solidFill>
              </a:rPr>
              <a:t>Het JINC-programma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3C691BE-D99A-8947-9FD4-B72C447C05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169" y="1939916"/>
            <a:ext cx="2144086" cy="1455950"/>
          </a:xfrm>
          <a:prstGeom prst="rect">
            <a:avLst/>
          </a:prstGeom>
        </p:spPr>
      </p:pic>
      <p:pic>
        <p:nvPicPr>
          <p:cNvPr id="14" name="Afbeelding 13" descr="Afbeelding met computer&#10;&#10;Automatisch gegenereerde beschrijving">
            <a:extLst>
              <a:ext uri="{FF2B5EF4-FFF2-40B4-BE49-F238E27FC236}">
                <a16:creationId xmlns:a16="http://schemas.microsoft.com/office/drawing/2014/main" id="{EC89B7C1-26C4-8B4D-BF34-9B5232BCA22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69514" y="1838445"/>
            <a:ext cx="1966441" cy="1557421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E4ACF1E6-1289-1C4A-BBAA-5C94D89BCCA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080843" y="1939916"/>
            <a:ext cx="2120316" cy="1455950"/>
          </a:xfrm>
          <a:prstGeom prst="rect">
            <a:avLst/>
          </a:prstGeom>
        </p:spPr>
      </p:pic>
      <p:pic>
        <p:nvPicPr>
          <p:cNvPr id="32" name="Afbeelding 31" descr="Afbeelding met tekening&#10;&#10;Automatisch gegenereerde beschrijving">
            <a:extLst>
              <a:ext uri="{FF2B5EF4-FFF2-40B4-BE49-F238E27FC236}">
                <a16:creationId xmlns:a16="http://schemas.microsoft.com/office/drawing/2014/main" id="{C148413F-C304-2743-8D55-5DBCB05ECB7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261275" y="1939916"/>
            <a:ext cx="2120316" cy="1455950"/>
          </a:xfrm>
          <a:prstGeom prst="rect">
            <a:avLst/>
          </a:prstGeom>
        </p:spPr>
      </p:pic>
      <p:pic>
        <p:nvPicPr>
          <p:cNvPr id="34" name="Afbeelding 33" descr="Afbeelding met tekening&#10;&#10;Automatisch gegenereerde beschrijving">
            <a:extLst>
              <a:ext uri="{FF2B5EF4-FFF2-40B4-BE49-F238E27FC236}">
                <a16:creationId xmlns:a16="http://schemas.microsoft.com/office/drawing/2014/main" id="{945C7CA2-63C5-9C4D-94E5-84DE7FFB474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443161" y="1939916"/>
            <a:ext cx="2130659" cy="1455950"/>
          </a:xfrm>
          <a:prstGeom prst="rect">
            <a:avLst/>
          </a:prstGeom>
        </p:spPr>
      </p:pic>
      <p:pic>
        <p:nvPicPr>
          <p:cNvPr id="41" name="Afbeelding 40" descr="Afbeelding met tekst&#10;&#10;Automatisch gegenereerde beschrijving">
            <a:extLst>
              <a:ext uri="{FF2B5EF4-FFF2-40B4-BE49-F238E27FC236}">
                <a16:creationId xmlns:a16="http://schemas.microsoft.com/office/drawing/2014/main" id="{2E470F9C-9C29-B147-8DFE-498E5E61D39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66646" y="4504523"/>
            <a:ext cx="2125908" cy="1459790"/>
          </a:xfrm>
          <a:prstGeom prst="rect">
            <a:avLst/>
          </a:prstGeom>
        </p:spPr>
      </p:pic>
      <p:pic>
        <p:nvPicPr>
          <p:cNvPr id="43" name="Afbeelding 42" descr="Afbeelding met tekening&#10;&#10;Automatisch gegenereerde beschrijving">
            <a:extLst>
              <a:ext uri="{FF2B5EF4-FFF2-40B4-BE49-F238E27FC236}">
                <a16:creationId xmlns:a16="http://schemas.microsoft.com/office/drawing/2014/main" id="{B0EB84AE-4CDE-4E46-8FA0-D4583FB94542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846075" y="4504523"/>
            <a:ext cx="2125908" cy="1459790"/>
          </a:xfrm>
          <a:prstGeom prst="rect">
            <a:avLst/>
          </a:prstGeom>
        </p:spPr>
      </p:pic>
      <p:pic>
        <p:nvPicPr>
          <p:cNvPr id="45" name="Afbeelding 44">
            <a:extLst>
              <a:ext uri="{FF2B5EF4-FFF2-40B4-BE49-F238E27FC236}">
                <a16:creationId xmlns:a16="http://schemas.microsoft.com/office/drawing/2014/main" id="{9F335C11-B20E-074A-BED5-13580778C95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039094" y="4504523"/>
            <a:ext cx="2136278" cy="1459790"/>
          </a:xfrm>
          <a:prstGeom prst="rect">
            <a:avLst/>
          </a:prstGeom>
        </p:spPr>
      </p:pic>
      <p:pic>
        <p:nvPicPr>
          <p:cNvPr id="47" name="Afbeelding 46">
            <a:extLst>
              <a:ext uri="{FF2B5EF4-FFF2-40B4-BE49-F238E27FC236}">
                <a16:creationId xmlns:a16="http://schemas.microsoft.com/office/drawing/2014/main" id="{8663C1AC-3E83-6742-8D27-DFF99004553A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flipH="1">
            <a:off x="7254840" y="4504523"/>
            <a:ext cx="2200696" cy="1461600"/>
          </a:xfrm>
          <a:prstGeom prst="rect">
            <a:avLst/>
          </a:prstGeom>
        </p:spPr>
      </p:pic>
      <p:sp>
        <p:nvSpPr>
          <p:cNvPr id="27" name="Tekstvak 26">
            <a:extLst>
              <a:ext uri="{FF2B5EF4-FFF2-40B4-BE49-F238E27FC236}">
                <a16:creationId xmlns:a16="http://schemas.microsoft.com/office/drawing/2014/main" id="{173D32AD-AEDE-0847-81CD-10AEB43B942D}"/>
              </a:ext>
            </a:extLst>
          </p:cNvPr>
          <p:cNvSpPr txBox="1"/>
          <p:nvPr userDrawn="1"/>
        </p:nvSpPr>
        <p:spPr>
          <a:xfrm>
            <a:off x="688967" y="1657936"/>
            <a:ext cx="2142739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0"/>
              <a:t>8 jaar</a:t>
            </a: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54E521A7-D7F4-794F-B4CE-84FC03B08F4A}"/>
              </a:ext>
            </a:extLst>
          </p:cNvPr>
          <p:cNvSpPr txBox="1"/>
          <p:nvPr userDrawn="1"/>
        </p:nvSpPr>
        <p:spPr>
          <a:xfrm>
            <a:off x="7957076" y="4218061"/>
            <a:ext cx="149846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nl-NL" sz="1100" b="0"/>
              <a:t>16 jaar</a:t>
            </a:r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B1FDDC74-482C-6D4B-8EBE-FDEF105D5A9C}"/>
              </a:ext>
            </a:extLst>
          </p:cNvPr>
          <p:cNvCxnSpPr>
            <a:cxnSpLocks/>
          </p:cNvCxnSpPr>
          <p:nvPr userDrawn="1"/>
        </p:nvCxnSpPr>
        <p:spPr>
          <a:xfrm>
            <a:off x="653687" y="4446974"/>
            <a:ext cx="9143276" cy="0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EF96EBB5-2522-4745-8F41-59546C8EB861}"/>
              </a:ext>
            </a:extLst>
          </p:cNvPr>
          <p:cNvCxnSpPr>
            <a:cxnSpLocks/>
          </p:cNvCxnSpPr>
          <p:nvPr userDrawn="1"/>
        </p:nvCxnSpPr>
        <p:spPr>
          <a:xfrm>
            <a:off x="-90435" y="1875859"/>
            <a:ext cx="11716297" cy="2010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Rechte verbindingslijn 34">
            <a:extLst>
              <a:ext uri="{FF2B5EF4-FFF2-40B4-BE49-F238E27FC236}">
                <a16:creationId xmlns:a16="http://schemas.microsoft.com/office/drawing/2014/main" id="{045A7EBD-13A6-1449-BA30-E47BDDD366DC}"/>
              </a:ext>
            </a:extLst>
          </p:cNvPr>
          <p:cNvCxnSpPr>
            <a:cxnSpLocks/>
          </p:cNvCxnSpPr>
          <p:nvPr userDrawn="1"/>
        </p:nvCxnSpPr>
        <p:spPr>
          <a:xfrm>
            <a:off x="653687" y="4084440"/>
            <a:ext cx="10972175" cy="1522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A15E237E-5291-A44C-931A-4269CB145780}"/>
              </a:ext>
            </a:extLst>
          </p:cNvPr>
          <p:cNvCxnSpPr>
            <a:cxnSpLocks/>
          </p:cNvCxnSpPr>
          <p:nvPr userDrawn="1"/>
        </p:nvCxnSpPr>
        <p:spPr>
          <a:xfrm>
            <a:off x="11625862" y="1892969"/>
            <a:ext cx="0" cy="22066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echte verbindingslijn 41">
            <a:extLst>
              <a:ext uri="{FF2B5EF4-FFF2-40B4-BE49-F238E27FC236}">
                <a16:creationId xmlns:a16="http://schemas.microsoft.com/office/drawing/2014/main" id="{7A0E2F56-A9C9-5141-890F-023A67E65B9B}"/>
              </a:ext>
            </a:extLst>
          </p:cNvPr>
          <p:cNvCxnSpPr>
            <a:cxnSpLocks/>
          </p:cNvCxnSpPr>
          <p:nvPr userDrawn="1"/>
        </p:nvCxnSpPr>
        <p:spPr>
          <a:xfrm flipH="1">
            <a:off x="649410" y="4081828"/>
            <a:ext cx="7307" cy="36514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Driehoek 51">
            <a:extLst>
              <a:ext uri="{FF2B5EF4-FFF2-40B4-BE49-F238E27FC236}">
                <a16:creationId xmlns:a16="http://schemas.microsoft.com/office/drawing/2014/main" id="{D1CDC384-ADB2-004C-8D3A-2AF58550A64E}"/>
              </a:ext>
            </a:extLst>
          </p:cNvPr>
          <p:cNvSpPr/>
          <p:nvPr userDrawn="1"/>
        </p:nvSpPr>
        <p:spPr>
          <a:xfrm rot="5400000">
            <a:off x="208851" y="1833984"/>
            <a:ext cx="98181" cy="8463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Driehoek 52">
            <a:extLst>
              <a:ext uri="{FF2B5EF4-FFF2-40B4-BE49-F238E27FC236}">
                <a16:creationId xmlns:a16="http://schemas.microsoft.com/office/drawing/2014/main" id="{52CAC6E3-046A-2142-A9AE-65DB55E5C69C}"/>
              </a:ext>
            </a:extLst>
          </p:cNvPr>
          <p:cNvSpPr/>
          <p:nvPr userDrawn="1"/>
        </p:nvSpPr>
        <p:spPr>
          <a:xfrm rot="5400000">
            <a:off x="293324" y="1833984"/>
            <a:ext cx="98181" cy="8463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17875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ka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>
            <a:extLst>
              <a:ext uri="{FF2B5EF4-FFF2-40B4-BE49-F238E27FC236}">
                <a16:creationId xmlns:a16="http://schemas.microsoft.com/office/drawing/2014/main" id="{E3EF0BD1-EA1F-CE4F-BE52-080AA504A42C}"/>
              </a:ext>
            </a:extLst>
          </p:cNvPr>
          <p:cNvSpPr/>
          <p:nvPr userDrawn="1"/>
        </p:nvSpPr>
        <p:spPr>
          <a:xfrm>
            <a:off x="508432" y="370872"/>
            <a:ext cx="11683568" cy="6487127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7">
            <a:extLst>
              <a:ext uri="{FF2B5EF4-FFF2-40B4-BE49-F238E27FC236}">
                <a16:creationId xmlns:a16="http://schemas.microsoft.com/office/drawing/2014/main" id="{D5884837-2C05-4F47-A9DA-2D3994360BC5}"/>
              </a:ext>
            </a:extLst>
          </p:cNvPr>
          <p:cNvSpPr/>
          <p:nvPr userDrawn="1"/>
        </p:nvSpPr>
        <p:spPr>
          <a:xfrm rot="5400000">
            <a:off x="508432" y="6348965"/>
            <a:ext cx="508432" cy="5084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Afbeelding 47" descr="Afbeelding met tekening&#10;&#10;Automatisch gegenereerde beschrijving">
            <a:extLst>
              <a:ext uri="{FF2B5EF4-FFF2-40B4-BE49-F238E27FC236}">
                <a16:creationId xmlns:a16="http://schemas.microsoft.com/office/drawing/2014/main" id="{573E5F90-0FB4-BB45-9C3D-839129536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8432" y="6348965"/>
            <a:ext cx="1409190" cy="509034"/>
          </a:xfrm>
          <a:prstGeom prst="rect">
            <a:avLst/>
          </a:prstGeom>
        </p:spPr>
      </p:pic>
      <p:pic>
        <p:nvPicPr>
          <p:cNvPr id="5" name="Afbeelding 4" descr="Afbeelding met tekst, kaart&#10;&#10;Automatisch gegenereerde beschrijving">
            <a:extLst>
              <a:ext uri="{FF2B5EF4-FFF2-40B4-BE49-F238E27FC236}">
                <a16:creationId xmlns:a16="http://schemas.microsoft.com/office/drawing/2014/main" id="{2C0895DB-5767-0444-9A53-5F5C937CD6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34023" y="-4069"/>
            <a:ext cx="5321334" cy="7095111"/>
          </a:xfrm>
          <a:prstGeom prst="rect">
            <a:avLst/>
          </a:prstGeom>
        </p:spPr>
      </p:pic>
      <p:pic>
        <p:nvPicPr>
          <p:cNvPr id="7" name="Afbeelding 6" descr="Afbeelding met tekening&#10;&#10;Automatisch gegenereerde beschrijving">
            <a:extLst>
              <a:ext uri="{FF2B5EF4-FFF2-40B4-BE49-F238E27FC236}">
                <a16:creationId xmlns:a16="http://schemas.microsoft.com/office/drawing/2014/main" id="{AB4AF308-CA7C-1047-857A-47BE632107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6864" y="919527"/>
            <a:ext cx="305601" cy="407468"/>
          </a:xfrm>
          <a:prstGeom prst="rect">
            <a:avLst/>
          </a:prstGeom>
        </p:spPr>
      </p:pic>
      <p:sp>
        <p:nvSpPr>
          <p:cNvPr id="11" name="Rechthoek 10">
            <a:extLst>
              <a:ext uri="{FF2B5EF4-FFF2-40B4-BE49-F238E27FC236}">
                <a16:creationId xmlns:a16="http://schemas.microsoft.com/office/drawing/2014/main" id="{28518E1C-7D15-2A47-B815-B71C21B06B2F}"/>
              </a:ext>
            </a:extLst>
          </p:cNvPr>
          <p:cNvSpPr/>
          <p:nvPr userDrawn="1"/>
        </p:nvSpPr>
        <p:spPr>
          <a:xfrm>
            <a:off x="1366954" y="830873"/>
            <a:ext cx="1958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1600">
                <a:solidFill>
                  <a:schemeClr val="bg1"/>
                </a:solidFill>
              </a:rPr>
              <a:t>In deze gemeenten</a:t>
            </a:r>
            <a:br>
              <a:rPr lang="nl-NL" sz="1600">
                <a:solidFill>
                  <a:schemeClr val="bg1"/>
                </a:solidFill>
              </a:rPr>
            </a:br>
            <a:r>
              <a:rPr lang="nl-NL" sz="1600">
                <a:solidFill>
                  <a:schemeClr val="bg1"/>
                </a:solidFill>
              </a:rPr>
              <a:t>is JINC actief</a:t>
            </a:r>
          </a:p>
        </p:txBody>
      </p:sp>
    </p:spTree>
    <p:extLst>
      <p:ext uri="{BB962C8B-B14F-4D97-AF65-F5344CB8AC3E}">
        <p14:creationId xmlns:p14="http://schemas.microsoft.com/office/powerpoint/2010/main" val="36083267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én afbeelding zond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4">
            <a:extLst>
              <a:ext uri="{FF2B5EF4-FFF2-40B4-BE49-F238E27FC236}">
                <a16:creationId xmlns:a16="http://schemas.microsoft.com/office/drawing/2014/main" id="{5E61F7DB-5564-0646-94E0-DD64665D9FDA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ijdelijke aanduiding voor afbeelding 3">
            <a:extLst>
              <a:ext uri="{FF2B5EF4-FFF2-40B4-BE49-F238E27FC236}">
                <a16:creationId xmlns:a16="http://schemas.microsoft.com/office/drawing/2014/main" id="{4259045D-E673-5C40-AF75-F946D958E4F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91384" y="449211"/>
            <a:ext cx="8442896" cy="575838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F6760681-8F13-B245-8D58-74D153F6AA7F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Afbeelding 11" descr="Afbeelding met tekening&#10;&#10;Automatisch gegenereerde beschrijving">
            <a:extLst>
              <a:ext uri="{FF2B5EF4-FFF2-40B4-BE49-F238E27FC236}">
                <a16:creationId xmlns:a16="http://schemas.microsoft.com/office/drawing/2014/main" id="{6ACFDAC2-B449-824D-9C32-5D9B50BDB3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324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én afbeelding me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4">
            <a:extLst>
              <a:ext uri="{FF2B5EF4-FFF2-40B4-BE49-F238E27FC236}">
                <a16:creationId xmlns:a16="http://schemas.microsoft.com/office/drawing/2014/main" id="{6457C464-C65F-804E-97E4-97B69E48C545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Tijdelijke aanduiding voor afbeelding 3">
            <a:extLst>
              <a:ext uri="{FF2B5EF4-FFF2-40B4-BE49-F238E27FC236}">
                <a16:creationId xmlns:a16="http://schemas.microsoft.com/office/drawing/2014/main" id="{3FA45EA2-1450-A144-85E9-6A27D4116BF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87585" y="1959214"/>
            <a:ext cx="7492319" cy="4449576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0909EA1E-FD6F-AA49-AA02-34BDB5CFCC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27" name="object 7">
            <a:extLst>
              <a:ext uri="{FF2B5EF4-FFF2-40B4-BE49-F238E27FC236}">
                <a16:creationId xmlns:a16="http://schemas.microsoft.com/office/drawing/2014/main" id="{8465BAEF-93AF-F348-B251-7898C90D8683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Afbeelding 29" descr="Afbeelding met tekening&#10;&#10;Automatisch gegenereerde beschrijving">
            <a:extLst>
              <a:ext uri="{FF2B5EF4-FFF2-40B4-BE49-F238E27FC236}">
                <a16:creationId xmlns:a16="http://schemas.microsoft.com/office/drawing/2014/main" id="{9FBA7F79-7D9A-D045-BA5B-BCFA9AF0B2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5863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wee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bject 4">
            <a:extLst>
              <a:ext uri="{FF2B5EF4-FFF2-40B4-BE49-F238E27FC236}">
                <a16:creationId xmlns:a16="http://schemas.microsoft.com/office/drawing/2014/main" id="{4FAA8DDC-904D-6542-B65E-605ED4C109A2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ijdelijke aanduiding voor afbeelding 3">
            <a:extLst>
              <a:ext uri="{FF2B5EF4-FFF2-40B4-BE49-F238E27FC236}">
                <a16:creationId xmlns:a16="http://schemas.microsoft.com/office/drawing/2014/main" id="{2B183FE3-3B19-3547-B0A3-13FFBFDD279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87585" y="2121605"/>
            <a:ext cx="5324707" cy="363165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Tijdelijke aanduiding voor afbeelding 3">
            <a:extLst>
              <a:ext uri="{FF2B5EF4-FFF2-40B4-BE49-F238E27FC236}">
                <a16:creationId xmlns:a16="http://schemas.microsoft.com/office/drawing/2014/main" id="{5AA10B61-82AE-214E-A6CA-C408D5B3AB1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73568" y="2121605"/>
            <a:ext cx="5324707" cy="363165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8" name="Titel 1">
            <a:extLst>
              <a:ext uri="{FF2B5EF4-FFF2-40B4-BE49-F238E27FC236}">
                <a16:creationId xmlns:a16="http://schemas.microsoft.com/office/drawing/2014/main" id="{B6667ED0-3B02-7144-94DF-E8B96D914E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33" name="object 7">
            <a:extLst>
              <a:ext uri="{FF2B5EF4-FFF2-40B4-BE49-F238E27FC236}">
                <a16:creationId xmlns:a16="http://schemas.microsoft.com/office/drawing/2014/main" id="{529B76D6-DC0B-AC4D-9419-D2ABD7A9D237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" name="Afbeelding 33" descr="Afbeelding met tekening&#10;&#10;Automatisch gegenereerde beschrijving">
            <a:extLst>
              <a:ext uri="{FF2B5EF4-FFF2-40B4-BE49-F238E27FC236}">
                <a16:creationId xmlns:a16="http://schemas.microsoft.com/office/drawing/2014/main" id="{99156C31-F618-4842-A279-14C6279BF7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164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4">
            <a:extLst>
              <a:ext uri="{FF2B5EF4-FFF2-40B4-BE49-F238E27FC236}">
                <a16:creationId xmlns:a16="http://schemas.microsoft.com/office/drawing/2014/main" id="{BD822C1B-BE1C-7D40-AFD3-91126A35DEE5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26A9DD57-B66D-4C4D-A787-2EE7AEAD4A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26" name="Tijdelijke aanduiding voor afbeelding 3">
            <a:extLst>
              <a:ext uri="{FF2B5EF4-FFF2-40B4-BE49-F238E27FC236}">
                <a16:creationId xmlns:a16="http://schemas.microsoft.com/office/drawing/2014/main" id="{2E9669A5-1249-E741-B864-BF9834CEEB6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87585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7" name="Tijdelijke aanduiding voor afbeelding 3">
            <a:extLst>
              <a:ext uri="{FF2B5EF4-FFF2-40B4-BE49-F238E27FC236}">
                <a16:creationId xmlns:a16="http://schemas.microsoft.com/office/drawing/2014/main" id="{09C1B1A0-FAD1-1646-8A14-B345FA2DB95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394938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8" name="Tijdelijke aanduiding voor afbeelding 3">
            <a:extLst>
              <a:ext uri="{FF2B5EF4-FFF2-40B4-BE49-F238E27FC236}">
                <a16:creationId xmlns:a16="http://schemas.microsoft.com/office/drawing/2014/main" id="{544963F0-9307-614D-81CB-2D5554918A4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04793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9" name="object 7">
            <a:extLst>
              <a:ext uri="{FF2B5EF4-FFF2-40B4-BE49-F238E27FC236}">
                <a16:creationId xmlns:a16="http://schemas.microsoft.com/office/drawing/2014/main" id="{DD0BACF9-2975-4045-BBCB-20212C0BB2B1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Afbeelding 29" descr="Afbeelding met tekening&#10;&#10;Automatisch gegenereerde beschrijving">
            <a:extLst>
              <a:ext uri="{FF2B5EF4-FFF2-40B4-BE49-F238E27FC236}">
                <a16:creationId xmlns:a16="http://schemas.microsoft.com/office/drawing/2014/main" id="{8CAF63A4-9A46-8549-B433-CE64449264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31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341BBCB5-00B5-D641-B9BF-EE0236E59D50}"/>
              </a:ext>
            </a:extLst>
          </p:cNvPr>
          <p:cNvSpPr/>
          <p:nvPr userDrawn="1"/>
        </p:nvSpPr>
        <p:spPr>
          <a:xfrm>
            <a:off x="0" y="510004"/>
            <a:ext cx="11544300" cy="4451224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3D8091A5-7A0C-3348-97BA-76E32F07AD0C}"/>
              </a:ext>
            </a:extLst>
          </p:cNvPr>
          <p:cNvSpPr/>
          <p:nvPr userDrawn="1"/>
        </p:nvSpPr>
        <p:spPr>
          <a:xfrm flipH="1">
            <a:off x="4234724" y="3563661"/>
            <a:ext cx="1717335" cy="2784646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7">
            <a:extLst>
              <a:ext uri="{FF2B5EF4-FFF2-40B4-BE49-F238E27FC236}">
                <a16:creationId xmlns:a16="http://schemas.microsoft.com/office/drawing/2014/main" id="{9EDB2C25-B685-E44A-81C6-56C9099F8B22}"/>
              </a:ext>
            </a:extLst>
          </p:cNvPr>
          <p:cNvSpPr/>
          <p:nvPr userDrawn="1"/>
        </p:nvSpPr>
        <p:spPr>
          <a:xfrm rot="10800000" flipV="1">
            <a:off x="1443559" y="4961228"/>
            <a:ext cx="2805846" cy="1387078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9551E76E-BEEE-C444-8F39-69D065A9F107}"/>
              </a:ext>
            </a:extLst>
          </p:cNvPr>
          <p:cNvGrpSpPr/>
          <p:nvPr userDrawn="1"/>
        </p:nvGrpSpPr>
        <p:grpSpPr>
          <a:xfrm>
            <a:off x="9754012" y="3585623"/>
            <a:ext cx="1782351" cy="643477"/>
            <a:chOff x="8743225" y="3168921"/>
            <a:chExt cx="2101850" cy="758825"/>
          </a:xfrm>
        </p:grpSpPr>
        <p:sp>
          <p:nvSpPr>
            <p:cNvPr id="19" name="object 2">
              <a:extLst>
                <a:ext uri="{FF2B5EF4-FFF2-40B4-BE49-F238E27FC236}">
                  <a16:creationId xmlns:a16="http://schemas.microsoft.com/office/drawing/2014/main" id="{22605F23-0447-A547-81E6-E10F0D88E611}"/>
                </a:ext>
              </a:extLst>
            </p:cNvPr>
            <p:cNvSpPr/>
            <p:nvPr userDrawn="1"/>
          </p:nvSpPr>
          <p:spPr>
            <a:xfrm>
              <a:off x="8743225" y="3168921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3">
              <a:extLst>
                <a:ext uri="{FF2B5EF4-FFF2-40B4-BE49-F238E27FC236}">
                  <a16:creationId xmlns:a16="http://schemas.microsoft.com/office/drawing/2014/main" id="{84E5BDFA-A8B4-7945-B9C8-36F9629B4ED5}"/>
                </a:ext>
              </a:extLst>
            </p:cNvPr>
            <p:cNvSpPr/>
            <p:nvPr userDrawn="1"/>
          </p:nvSpPr>
          <p:spPr>
            <a:xfrm>
              <a:off x="8863041" y="3269084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6">
            <a:extLst>
              <a:ext uri="{FF2B5EF4-FFF2-40B4-BE49-F238E27FC236}">
                <a16:creationId xmlns:a16="http://schemas.microsoft.com/office/drawing/2014/main" id="{A9E51FA0-E6C3-3546-99D4-76490DED87E2}"/>
              </a:ext>
            </a:extLst>
          </p:cNvPr>
          <p:cNvSpPr/>
          <p:nvPr userDrawn="1"/>
        </p:nvSpPr>
        <p:spPr>
          <a:xfrm rot="5400000">
            <a:off x="10122174" y="3538042"/>
            <a:ext cx="1443558" cy="1443558"/>
          </a:xfrm>
          <a:custGeom>
            <a:avLst/>
            <a:gdLst/>
            <a:ahLst/>
            <a:cxnLst/>
            <a:rect l="l" t="t" r="r" b="b"/>
            <a:pathLst>
              <a:path w="2263775" h="2263775">
                <a:moveTo>
                  <a:pt x="2263317" y="0"/>
                </a:moveTo>
                <a:lnTo>
                  <a:pt x="0" y="0"/>
                </a:lnTo>
                <a:lnTo>
                  <a:pt x="2263317" y="2263317"/>
                </a:lnTo>
                <a:lnTo>
                  <a:pt x="22633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1416B22-6FA6-AE41-9F75-DE83D305FF8C}"/>
              </a:ext>
            </a:extLst>
          </p:cNvPr>
          <p:cNvSpPr txBox="1"/>
          <p:nvPr userDrawn="1"/>
        </p:nvSpPr>
        <p:spPr>
          <a:xfrm>
            <a:off x="10485439" y="4639477"/>
            <a:ext cx="1114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jinc.nl</a:t>
            </a:r>
            <a:endParaRPr lang="nl-NL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34F58F8A-E316-1749-960D-96DD414328A3}"/>
              </a:ext>
            </a:extLst>
          </p:cNvPr>
          <p:cNvSpPr/>
          <p:nvPr userDrawn="1"/>
        </p:nvSpPr>
        <p:spPr>
          <a:xfrm rot="5400000">
            <a:off x="5952059" y="3572166"/>
            <a:ext cx="1392323" cy="1392323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0065A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290720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7341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966A7AD3-01F5-8249-8813-621E39A7EF0A}"/>
              </a:ext>
            </a:extLst>
          </p:cNvPr>
          <p:cNvSpPr/>
          <p:nvPr userDrawn="1"/>
        </p:nvSpPr>
        <p:spPr>
          <a:xfrm>
            <a:off x="549699" y="0"/>
            <a:ext cx="11092602" cy="5251813"/>
          </a:xfrm>
          <a:custGeom>
            <a:avLst/>
            <a:gdLst/>
            <a:ahLst/>
            <a:cxnLst/>
            <a:rect l="l" t="t" r="r" b="b"/>
            <a:pathLst>
              <a:path w="9396095" h="5499100">
                <a:moveTo>
                  <a:pt x="9395993" y="0"/>
                </a:moveTo>
                <a:lnTo>
                  <a:pt x="1076032" y="0"/>
                </a:lnTo>
                <a:lnTo>
                  <a:pt x="0" y="1099426"/>
                </a:lnTo>
                <a:lnTo>
                  <a:pt x="0" y="5498998"/>
                </a:lnTo>
                <a:lnTo>
                  <a:pt x="9395993" y="5498998"/>
                </a:lnTo>
                <a:lnTo>
                  <a:pt x="9395993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2FBEAE27-46B7-4E4E-B35D-CC7E35646111}"/>
              </a:ext>
            </a:extLst>
          </p:cNvPr>
          <p:cNvSpPr/>
          <p:nvPr userDrawn="1"/>
        </p:nvSpPr>
        <p:spPr>
          <a:xfrm>
            <a:off x="549699" y="0"/>
            <a:ext cx="1851102" cy="1851102"/>
          </a:xfrm>
          <a:custGeom>
            <a:avLst/>
            <a:gdLst/>
            <a:ahLst/>
            <a:cxnLst/>
            <a:rect l="l" t="t" r="r" b="b"/>
            <a:pathLst>
              <a:path w="2590800" h="2590800">
                <a:moveTo>
                  <a:pt x="2590203" y="0"/>
                </a:moveTo>
                <a:lnTo>
                  <a:pt x="997204" y="0"/>
                </a:lnTo>
                <a:lnTo>
                  <a:pt x="0" y="997204"/>
                </a:lnTo>
                <a:lnTo>
                  <a:pt x="0" y="2590203"/>
                </a:lnTo>
                <a:lnTo>
                  <a:pt x="2590203" y="0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5520580D-E04C-A348-9D91-B2903F61D922}"/>
              </a:ext>
            </a:extLst>
          </p:cNvPr>
          <p:cNvSpPr/>
          <p:nvPr userDrawn="1"/>
        </p:nvSpPr>
        <p:spPr>
          <a:xfrm>
            <a:off x="549699" y="4092426"/>
            <a:ext cx="1159387" cy="1159387"/>
          </a:xfrm>
          <a:custGeom>
            <a:avLst/>
            <a:gdLst/>
            <a:ahLst/>
            <a:cxnLst/>
            <a:rect l="l" t="t" r="r" b="b"/>
            <a:pathLst>
              <a:path w="1593214" h="1593214">
                <a:moveTo>
                  <a:pt x="1592999" y="0"/>
                </a:moveTo>
                <a:lnTo>
                  <a:pt x="0" y="1592999"/>
                </a:lnTo>
                <a:lnTo>
                  <a:pt x="1592999" y="1592999"/>
                </a:lnTo>
                <a:lnTo>
                  <a:pt x="1592999" y="0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A9E00720-6BDB-3446-A92A-4691C72B3D1F}"/>
              </a:ext>
            </a:extLst>
          </p:cNvPr>
          <p:cNvSpPr/>
          <p:nvPr userDrawn="1"/>
        </p:nvSpPr>
        <p:spPr>
          <a:xfrm>
            <a:off x="1709086" y="4090360"/>
            <a:ext cx="1159387" cy="2318774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E56FA733-6109-CA47-A9B6-F07D3D894EE4}"/>
              </a:ext>
            </a:extLst>
          </p:cNvPr>
          <p:cNvSpPr/>
          <p:nvPr userDrawn="1"/>
        </p:nvSpPr>
        <p:spPr>
          <a:xfrm>
            <a:off x="2868473" y="5249747"/>
            <a:ext cx="2316463" cy="1159387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ndertitel 2">
            <a:extLst>
              <a:ext uri="{FF2B5EF4-FFF2-40B4-BE49-F238E27FC236}">
                <a16:creationId xmlns:a16="http://schemas.microsoft.com/office/drawing/2014/main" id="{9C6045F5-CF33-C743-BC93-F4F6298F03B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00801" y="1505147"/>
            <a:ext cx="5658040" cy="275644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hier om een tekst te schijven</a:t>
            </a:r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651F13B8-F431-DE43-9431-6CC6475B8619}"/>
              </a:ext>
            </a:extLst>
          </p:cNvPr>
          <p:cNvGrpSpPr/>
          <p:nvPr userDrawn="1"/>
        </p:nvGrpSpPr>
        <p:grpSpPr>
          <a:xfrm>
            <a:off x="549699" y="5249747"/>
            <a:ext cx="1159387" cy="418570"/>
            <a:chOff x="578325" y="5679208"/>
            <a:chExt cx="2101850" cy="758825"/>
          </a:xfrm>
        </p:grpSpPr>
        <p:sp>
          <p:nvSpPr>
            <p:cNvPr id="22" name="object 2">
              <a:extLst>
                <a:ext uri="{FF2B5EF4-FFF2-40B4-BE49-F238E27FC236}">
                  <a16:creationId xmlns:a16="http://schemas.microsoft.com/office/drawing/2014/main" id="{94C48BF2-613F-9D45-AB4C-A1AEC8CA63FB}"/>
                </a:ext>
              </a:extLst>
            </p:cNvPr>
            <p:cNvSpPr/>
            <p:nvPr userDrawn="1"/>
          </p:nvSpPr>
          <p:spPr>
            <a:xfrm>
              <a:off x="578325" y="5679208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3">
              <a:extLst>
                <a:ext uri="{FF2B5EF4-FFF2-40B4-BE49-F238E27FC236}">
                  <a16:creationId xmlns:a16="http://schemas.microsoft.com/office/drawing/2014/main" id="{C6ABC0C7-6575-534F-A8BE-53651B75DEA8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8905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966A7AD3-01F5-8249-8813-621E39A7EF0A}"/>
              </a:ext>
            </a:extLst>
          </p:cNvPr>
          <p:cNvSpPr/>
          <p:nvPr userDrawn="1"/>
        </p:nvSpPr>
        <p:spPr>
          <a:xfrm>
            <a:off x="549699" y="0"/>
            <a:ext cx="11092602" cy="5251813"/>
          </a:xfrm>
          <a:custGeom>
            <a:avLst/>
            <a:gdLst/>
            <a:ahLst/>
            <a:cxnLst/>
            <a:rect l="l" t="t" r="r" b="b"/>
            <a:pathLst>
              <a:path w="9396095" h="5499100">
                <a:moveTo>
                  <a:pt x="9395993" y="0"/>
                </a:moveTo>
                <a:lnTo>
                  <a:pt x="1076032" y="0"/>
                </a:lnTo>
                <a:lnTo>
                  <a:pt x="0" y="1099426"/>
                </a:lnTo>
                <a:lnTo>
                  <a:pt x="0" y="5498998"/>
                </a:lnTo>
                <a:lnTo>
                  <a:pt x="9395993" y="5498998"/>
                </a:lnTo>
                <a:lnTo>
                  <a:pt x="9395993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2FBEAE27-46B7-4E4E-B35D-CC7E35646111}"/>
              </a:ext>
            </a:extLst>
          </p:cNvPr>
          <p:cNvSpPr/>
          <p:nvPr userDrawn="1"/>
        </p:nvSpPr>
        <p:spPr>
          <a:xfrm>
            <a:off x="549699" y="0"/>
            <a:ext cx="1851102" cy="1851102"/>
          </a:xfrm>
          <a:custGeom>
            <a:avLst/>
            <a:gdLst/>
            <a:ahLst/>
            <a:cxnLst/>
            <a:rect l="l" t="t" r="r" b="b"/>
            <a:pathLst>
              <a:path w="2590800" h="2590800">
                <a:moveTo>
                  <a:pt x="2590203" y="0"/>
                </a:moveTo>
                <a:lnTo>
                  <a:pt x="997204" y="0"/>
                </a:lnTo>
                <a:lnTo>
                  <a:pt x="0" y="997204"/>
                </a:lnTo>
                <a:lnTo>
                  <a:pt x="0" y="2590203"/>
                </a:lnTo>
                <a:lnTo>
                  <a:pt x="2590203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5520580D-E04C-A348-9D91-B2903F61D922}"/>
              </a:ext>
            </a:extLst>
          </p:cNvPr>
          <p:cNvSpPr/>
          <p:nvPr userDrawn="1"/>
        </p:nvSpPr>
        <p:spPr>
          <a:xfrm>
            <a:off x="549699" y="4092426"/>
            <a:ext cx="1159387" cy="1159387"/>
          </a:xfrm>
          <a:custGeom>
            <a:avLst/>
            <a:gdLst/>
            <a:ahLst/>
            <a:cxnLst/>
            <a:rect l="l" t="t" r="r" b="b"/>
            <a:pathLst>
              <a:path w="1593214" h="1593214">
                <a:moveTo>
                  <a:pt x="1592999" y="0"/>
                </a:moveTo>
                <a:lnTo>
                  <a:pt x="0" y="1592999"/>
                </a:lnTo>
                <a:lnTo>
                  <a:pt x="1592999" y="1592999"/>
                </a:lnTo>
                <a:lnTo>
                  <a:pt x="1592999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A9E00720-6BDB-3446-A92A-4691C72B3D1F}"/>
              </a:ext>
            </a:extLst>
          </p:cNvPr>
          <p:cNvSpPr/>
          <p:nvPr userDrawn="1"/>
        </p:nvSpPr>
        <p:spPr>
          <a:xfrm>
            <a:off x="1709086" y="4090360"/>
            <a:ext cx="1159387" cy="2318774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E56FA733-6109-CA47-A9B6-F07D3D894EE4}"/>
              </a:ext>
            </a:extLst>
          </p:cNvPr>
          <p:cNvSpPr/>
          <p:nvPr userDrawn="1"/>
        </p:nvSpPr>
        <p:spPr>
          <a:xfrm>
            <a:off x="2868473" y="5249747"/>
            <a:ext cx="2316463" cy="1159387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ndertitel 2">
            <a:extLst>
              <a:ext uri="{FF2B5EF4-FFF2-40B4-BE49-F238E27FC236}">
                <a16:creationId xmlns:a16="http://schemas.microsoft.com/office/drawing/2014/main" id="{9C6045F5-CF33-C743-BC93-F4F6298F03B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00801" y="1505146"/>
            <a:ext cx="5658040" cy="2899585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1.</a:t>
            </a:r>
          </a:p>
          <a:p>
            <a:r>
              <a:rPr lang="nl-NL"/>
              <a:t>2.</a:t>
            </a:r>
          </a:p>
          <a:p>
            <a:r>
              <a:rPr lang="nl-NL"/>
              <a:t>3.</a:t>
            </a:r>
          </a:p>
          <a:p>
            <a:r>
              <a:rPr lang="nl-NL"/>
              <a:t>4.</a:t>
            </a:r>
          </a:p>
          <a:p>
            <a:r>
              <a:rPr lang="nl-NL"/>
              <a:t>5.</a:t>
            </a:r>
          </a:p>
          <a:p>
            <a:r>
              <a:rPr lang="nl-NL"/>
              <a:t>6.</a:t>
            </a:r>
          </a:p>
          <a:p>
            <a:r>
              <a:rPr lang="nl-NL"/>
              <a:t>7.</a:t>
            </a:r>
          </a:p>
          <a:p>
            <a:r>
              <a:rPr lang="nl-NL"/>
              <a:t>8.</a:t>
            </a:r>
          </a:p>
          <a:p>
            <a:endParaRPr lang="nl-NL"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Inhoud</a:t>
            </a: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651F13B8-F431-DE43-9431-6CC6475B8619}"/>
              </a:ext>
            </a:extLst>
          </p:cNvPr>
          <p:cNvGrpSpPr/>
          <p:nvPr userDrawn="1"/>
        </p:nvGrpSpPr>
        <p:grpSpPr>
          <a:xfrm>
            <a:off x="549699" y="5249747"/>
            <a:ext cx="1159387" cy="418570"/>
            <a:chOff x="578325" y="5679208"/>
            <a:chExt cx="2101850" cy="758825"/>
          </a:xfrm>
        </p:grpSpPr>
        <p:sp>
          <p:nvSpPr>
            <p:cNvPr id="22" name="object 2">
              <a:extLst>
                <a:ext uri="{FF2B5EF4-FFF2-40B4-BE49-F238E27FC236}">
                  <a16:creationId xmlns:a16="http://schemas.microsoft.com/office/drawing/2014/main" id="{94C48BF2-613F-9D45-AB4C-A1AEC8CA63FB}"/>
                </a:ext>
              </a:extLst>
            </p:cNvPr>
            <p:cNvSpPr/>
            <p:nvPr userDrawn="1"/>
          </p:nvSpPr>
          <p:spPr>
            <a:xfrm>
              <a:off x="578325" y="5679208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3">
              <a:extLst>
                <a:ext uri="{FF2B5EF4-FFF2-40B4-BE49-F238E27FC236}">
                  <a16:creationId xmlns:a16="http://schemas.microsoft.com/office/drawing/2014/main" id="{C6ABC0C7-6575-534F-A8BE-53651B75DEA8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35852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02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A42C7D-573A-6B48-B427-5C5CA4BA67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3" name="Tijdelijke aanduiding voor tekst 3">
            <a:extLst>
              <a:ext uri="{FF2B5EF4-FFF2-40B4-BE49-F238E27FC236}">
                <a16:creationId xmlns:a16="http://schemas.microsoft.com/office/drawing/2014/main" id="{F0D72D3C-5890-664E-A8D7-59CBCA229FD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997575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69779D0D-738E-9545-BECF-EA60ABCCF6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58035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954752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C00A7CEF-B9D4-9D4D-A1E6-E0C93618CD4E}"/>
              </a:ext>
            </a:extLst>
          </p:cNvPr>
          <p:cNvSpPr/>
          <p:nvPr userDrawn="1"/>
        </p:nvSpPr>
        <p:spPr>
          <a:xfrm>
            <a:off x="0" y="449210"/>
            <a:ext cx="11504415" cy="1118333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5" name="Tijdelijke aanduiding voor tabel 4">
            <a:extLst>
              <a:ext uri="{FF2B5EF4-FFF2-40B4-BE49-F238E27FC236}">
                <a16:creationId xmlns:a16="http://schemas.microsoft.com/office/drawing/2014/main" id="{65DB0A2A-EE43-D843-AB35-9BE17A488D78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601817" y="1984097"/>
            <a:ext cx="6902598" cy="411049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tabel in te voegen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DCEFC59E-CECA-6B4F-B733-1268B5F255E5}"/>
              </a:ext>
            </a:extLst>
          </p:cNvPr>
          <p:cNvSpPr/>
          <p:nvPr userDrawn="1"/>
        </p:nvSpPr>
        <p:spPr>
          <a:xfrm>
            <a:off x="10385814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Groep 15">
            <a:extLst>
              <a:ext uri="{FF2B5EF4-FFF2-40B4-BE49-F238E27FC236}">
                <a16:creationId xmlns:a16="http://schemas.microsoft.com/office/drawing/2014/main" id="{F8D5EA17-278D-8941-B259-FD37A51C6649}"/>
              </a:ext>
            </a:extLst>
          </p:cNvPr>
          <p:cNvGrpSpPr/>
          <p:nvPr userDrawn="1"/>
        </p:nvGrpSpPr>
        <p:grpSpPr>
          <a:xfrm>
            <a:off x="10149125" y="449210"/>
            <a:ext cx="1355021" cy="489199"/>
            <a:chOff x="578325" y="5679205"/>
            <a:chExt cx="2101850" cy="758825"/>
          </a:xfrm>
        </p:grpSpPr>
        <p:sp>
          <p:nvSpPr>
            <p:cNvPr id="17" name="object 2">
              <a:extLst>
                <a:ext uri="{FF2B5EF4-FFF2-40B4-BE49-F238E27FC236}">
                  <a16:creationId xmlns:a16="http://schemas.microsoft.com/office/drawing/2014/main" id="{A3485299-AFF2-6047-BF33-C6416ECC5077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3">
              <a:extLst>
                <a:ext uri="{FF2B5EF4-FFF2-40B4-BE49-F238E27FC236}">
                  <a16:creationId xmlns:a16="http://schemas.microsoft.com/office/drawing/2014/main" id="{63841A11-9E80-2B40-BBE9-D8116AEE234A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509F7C31-E737-794A-8D5B-E726086793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3755404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968668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FCD978FF-46EC-0844-9443-D468F291CA98}"/>
              </a:ext>
            </a:extLst>
          </p:cNvPr>
          <p:cNvSpPr/>
          <p:nvPr userDrawn="1"/>
        </p:nvSpPr>
        <p:spPr>
          <a:xfrm>
            <a:off x="0" y="449210"/>
            <a:ext cx="11504415" cy="1118333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E16DA641-F4FE-BC4F-8678-F0912DBEA53F}"/>
              </a:ext>
            </a:extLst>
          </p:cNvPr>
          <p:cNvSpPr/>
          <p:nvPr userDrawn="1"/>
        </p:nvSpPr>
        <p:spPr>
          <a:xfrm>
            <a:off x="10385814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2AEAC370-4E4B-DF4F-BDF9-1F646DE626AC}"/>
              </a:ext>
            </a:extLst>
          </p:cNvPr>
          <p:cNvGrpSpPr/>
          <p:nvPr userDrawn="1"/>
        </p:nvGrpSpPr>
        <p:grpSpPr>
          <a:xfrm>
            <a:off x="10149125" y="449210"/>
            <a:ext cx="1355021" cy="489199"/>
            <a:chOff x="578325" y="5679205"/>
            <a:chExt cx="2101850" cy="758825"/>
          </a:xfrm>
        </p:grpSpPr>
        <p:sp>
          <p:nvSpPr>
            <p:cNvPr id="16" name="object 2">
              <a:extLst>
                <a:ext uri="{FF2B5EF4-FFF2-40B4-BE49-F238E27FC236}">
                  <a16:creationId xmlns:a16="http://schemas.microsoft.com/office/drawing/2014/main" id="{91C6311A-B645-D641-89A0-3762EBCB5F0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3">
              <a:extLst>
                <a:ext uri="{FF2B5EF4-FFF2-40B4-BE49-F238E27FC236}">
                  <a16:creationId xmlns:a16="http://schemas.microsoft.com/office/drawing/2014/main" id="{D62A71CC-BF78-3348-BD59-7EC50606E440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5" name="Tijdelijke aanduiding voor tabel 4">
            <a:extLst>
              <a:ext uri="{FF2B5EF4-FFF2-40B4-BE49-F238E27FC236}">
                <a16:creationId xmlns:a16="http://schemas.microsoft.com/office/drawing/2014/main" id="{65DB0A2A-EE43-D843-AB35-9BE17A488D78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87584" y="1881744"/>
            <a:ext cx="10816831" cy="442481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pictogram om een tabel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3955516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2EF38F6-FA67-E647-8C62-605DD31FA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49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B9CA7B9-9573-3E4E-AB17-0DBDE7A904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65118"/>
            <a:ext cx="10515600" cy="4711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771697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1" r:id="rId6"/>
    <p:sldLayoutId id="2147483662" r:id="rId7"/>
    <p:sldLayoutId id="2147483669" r:id="rId8"/>
    <p:sldLayoutId id="2147483668" r:id="rId9"/>
    <p:sldLayoutId id="2147483663" r:id="rId10"/>
    <p:sldLayoutId id="2147483676" r:id="rId11"/>
    <p:sldLayoutId id="2147483672" r:id="rId12"/>
    <p:sldLayoutId id="2147483674" r:id="rId13"/>
    <p:sldLayoutId id="2147483677" r:id="rId14"/>
    <p:sldLayoutId id="2147483673" r:id="rId15"/>
    <p:sldLayoutId id="2147483675" r:id="rId16"/>
    <p:sldLayoutId id="2147483678" r:id="rId17"/>
    <p:sldLayoutId id="2147483654" r:id="rId18"/>
    <p:sldLayoutId id="2147483656" r:id="rId19"/>
    <p:sldLayoutId id="2147483657" r:id="rId20"/>
    <p:sldLayoutId id="2147483658" r:id="rId21"/>
    <p:sldLayoutId id="2147483659" r:id="rId22"/>
    <p:sldLayoutId id="2147483660" r:id="rId23"/>
    <p:sldLayoutId id="2147483667" r:id="rId24"/>
    <p:sldLayoutId id="2147483664" r:id="rId25"/>
    <p:sldLayoutId id="2147483665" r:id="rId26"/>
    <p:sldLayoutId id="2147483666" r:id="rId27"/>
    <p:sldLayoutId id="2147483670" r:id="rId28"/>
    <p:sldLayoutId id="2147483671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jinc.nl/ons-werk/onze-projecten/carriere-coach/" TargetMode="Externa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2.xml"/><Relationship Id="rId1" Type="http://schemas.openxmlformats.org/officeDocument/2006/relationships/video" Target="https://player.vimeo.com/video/1026420495?app_id=122963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7927E3-C9F5-13AA-6AEC-5EF8061FEEBE}"/>
              </a:ext>
            </a:extLst>
          </p:cNvPr>
          <p:cNvSpPr txBox="1"/>
          <p:nvPr/>
        </p:nvSpPr>
        <p:spPr>
          <a:xfrm>
            <a:off x="1865096" y="2157874"/>
            <a:ext cx="9737479" cy="180094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ts val="2700"/>
              </a:lnSpc>
            </a:pPr>
            <a:r>
              <a:rPr lang="nl-NL" sz="2400">
                <a:solidFill>
                  <a:schemeClr val="bg1"/>
                </a:solidFill>
                <a:latin typeface="Aptos"/>
                <a:cs typeface="Segoe UI"/>
              </a:rPr>
              <a:t>  </a:t>
            </a:r>
          </a:p>
          <a:p>
            <a:pPr algn="ctr">
              <a:lnSpc>
                <a:spcPts val="2700"/>
              </a:lnSpc>
            </a:pPr>
            <a:endParaRPr lang="nl-NL" sz="2400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nl-NL" sz="2400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en-US" i="1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en-US" i="1">
              <a:solidFill>
                <a:schemeClr val="bg1"/>
              </a:solidFill>
              <a:latin typeface="Aptos"/>
              <a:cs typeface="Segoe UI"/>
            </a:endParaRPr>
          </a:p>
        </p:txBody>
      </p:sp>
      <p:sp>
        <p:nvSpPr>
          <p:cNvPr id="6" name="Titel 3">
            <a:extLst>
              <a:ext uri="{FF2B5EF4-FFF2-40B4-BE49-F238E27FC236}">
                <a16:creationId xmlns:a16="http://schemas.microsoft.com/office/drawing/2014/main" id="{B4EAE020-1071-8A4E-938C-BEA96A9228E5}"/>
              </a:ext>
            </a:extLst>
          </p:cNvPr>
          <p:cNvSpPr>
            <a:spLocks noGrp="1"/>
          </p:cNvSpPr>
          <p:nvPr/>
        </p:nvSpPr>
        <p:spPr>
          <a:xfrm>
            <a:off x="2463605" y="1561304"/>
            <a:ext cx="6928775" cy="3490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>
                <a:latin typeface="Arial"/>
                <a:cs typeface="Arial"/>
              </a:rPr>
              <a:t>JINC Carrière Coach</a:t>
            </a:r>
            <a:endParaRPr lang="en-US" sz="3600" dirty="0" err="1">
              <a:cs typeface="Arial"/>
            </a:endParaRPr>
          </a:p>
          <a:p>
            <a:r>
              <a:rPr lang="de-DE" sz="3200" dirty="0">
                <a:latin typeface="Arial"/>
                <a:cs typeface="Arial"/>
              </a:rPr>
              <a:t>Handleiding voor docenten </a:t>
            </a:r>
            <a:br>
              <a:rPr lang="de-DE" dirty="0">
                <a:latin typeface="Arial"/>
                <a:cs typeface="Arial"/>
              </a:rPr>
            </a:br>
            <a:br>
              <a:rPr lang="de-DE" dirty="0">
                <a:latin typeface="Arial"/>
                <a:cs typeface="Arial"/>
              </a:rPr>
            </a:br>
            <a:r>
              <a:rPr lang="de-DE" sz="2000" b="0" dirty="0">
                <a:latin typeface="Arial"/>
                <a:cs typeface="Arial"/>
              </a:rPr>
              <a:t>Achtergrond voor de docent én slides voor in de klas</a:t>
            </a:r>
            <a:br>
              <a:rPr lang="de-DE" dirty="0">
                <a:latin typeface="Arial"/>
                <a:cs typeface="Arial"/>
              </a:rPr>
            </a:br>
            <a:endParaRPr lang="de-DE" sz="2000" b="0" dirty="0">
              <a:latin typeface="Arial"/>
              <a:cs typeface="Arial"/>
            </a:endParaRPr>
          </a:p>
          <a:p>
            <a:r>
              <a:rPr lang="de-DE" sz="1600" b="0" dirty="0" err="1">
                <a:latin typeface="Arial"/>
                <a:cs typeface="Arial"/>
              </a:rPr>
              <a:t>Lesmateriaal</a:t>
            </a:r>
            <a:r>
              <a:rPr lang="de-DE" sz="1600" b="0" dirty="0">
                <a:latin typeface="Arial"/>
                <a:cs typeface="Arial"/>
              </a:rPr>
              <a:t> </a:t>
            </a:r>
            <a:r>
              <a:rPr lang="de-DE" sz="1600" b="0" dirty="0" err="1">
                <a:latin typeface="Arial"/>
                <a:cs typeface="Arial"/>
              </a:rPr>
              <a:t>voor</a:t>
            </a:r>
            <a:r>
              <a:rPr lang="de-DE" sz="1600" b="0" dirty="0">
                <a:latin typeface="Arial"/>
                <a:cs typeface="Arial"/>
              </a:rPr>
              <a:t> </a:t>
            </a:r>
            <a:r>
              <a:rPr lang="de-DE" sz="1600" b="0" dirty="0" err="1">
                <a:latin typeface="Arial"/>
                <a:cs typeface="Arial"/>
              </a:rPr>
              <a:t>PrO</a:t>
            </a:r>
            <a:r>
              <a:rPr lang="de-DE" sz="1600" b="0" dirty="0">
                <a:latin typeface="Arial"/>
                <a:cs typeface="Arial"/>
              </a:rPr>
              <a:t>-ISK-VSO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76142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39C94-DC22-275D-00A6-F2DA50A68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68BD60-718E-1BE5-2CCF-E0003B261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>
                <a:latin typeface="Arial"/>
                <a:cs typeface="Arial"/>
              </a:rPr>
              <a:t>Les </a:t>
            </a:r>
            <a:r>
              <a:rPr lang="nl-NL" sz="2800">
                <a:latin typeface="Arial"/>
                <a:cs typeface="Arial"/>
              </a:rPr>
              <a:t>1</a:t>
            </a:r>
            <a:r>
              <a:rPr lang="nl-NL" sz="2800" b="1" kern="1200">
                <a:latin typeface="Arial"/>
                <a:cs typeface="Arial"/>
              </a:rPr>
              <a:t>:</a:t>
            </a:r>
            <a:r>
              <a:rPr lang="nl-NL" sz="2800">
                <a:latin typeface="Arial"/>
                <a:cs typeface="Arial"/>
              </a:rPr>
              <a:t> Kennismaken</a:t>
            </a:r>
            <a:endParaRPr lang="nl-NL" sz="2800" b="1" kern="120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F50CB31-724D-FFDE-3405-2D0176DBB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>
                <a:cs typeface="Arial"/>
              </a:rPr>
              <a:t>Maak de les. </a:t>
            </a:r>
          </a:p>
          <a:p>
            <a:endParaRPr lang="nl-NL" sz="1800">
              <a:cs typeface="Arial"/>
            </a:endParaRPr>
          </a:p>
          <a:p>
            <a:r>
              <a:rPr lang="nl-NL" sz="1800">
                <a:cs typeface="Arial"/>
              </a:rPr>
              <a:t>Je mag samenwerken.</a:t>
            </a:r>
            <a:endParaRPr lang="en-US">
              <a:cs typeface="Arial"/>
            </a:endParaRPr>
          </a:p>
          <a:p>
            <a:endParaRPr lang="nl-NL" sz="180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5DC50-F9DA-8003-5E59-E69D8F73FDAF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>
              <a:solidFill>
                <a:srgbClr val="000000"/>
              </a:solidFill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70479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70A4D9-3279-14B9-FB9C-4807B6CCDB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>
                <a:latin typeface="Arial"/>
                <a:cs typeface="Arial"/>
              </a:rPr>
              <a:t>Afronding: gesprek met de klas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8082575-E2F3-2BA0-81BF-918F6EF3C1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8015325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/>
              <a:t>Wie wil iets vertellen over wat je geleerd hebt?</a:t>
            </a:r>
            <a:br>
              <a:rPr lang="nl-NL" sz="1800"/>
            </a:br>
            <a:endParaRPr lang="nl-NL" sz="1800">
              <a:cs typeface="Arial"/>
            </a:endParaRPr>
          </a:p>
          <a:p>
            <a:pPr marL="342900" indent="-342900">
              <a:buAutoNum type="arabicPeriod"/>
            </a:pPr>
            <a:r>
              <a:rPr lang="nl-NL" sz="1800">
                <a:cs typeface="Arial"/>
              </a:rPr>
              <a:t>Wat betekent Carrière Coach?</a:t>
            </a:r>
          </a:p>
          <a:p>
            <a:pPr marL="342900" indent="-342900">
              <a:buAutoNum type="arabicPeriod"/>
            </a:pPr>
            <a:r>
              <a:rPr lang="nl-NL" sz="1800">
                <a:cs typeface="Arial"/>
              </a:rPr>
              <a:t>Wat ga je over jezelf vertellen?</a:t>
            </a:r>
          </a:p>
          <a:p>
            <a:pPr marL="342900" indent="-342900">
              <a:buAutoNum type="arabicPeriod"/>
            </a:pPr>
            <a:r>
              <a:rPr lang="nl-NL" sz="1800">
                <a:cs typeface="Arial"/>
              </a:rPr>
              <a:t>Waar wil je over praten met je coach?</a:t>
            </a:r>
          </a:p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89CBF3-6C35-B8B5-AC1D-83747EB532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7212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DB7DC-5E3E-8A51-1C03-900C3F201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EC2635-A9DB-A1D5-7886-D763A3D2A7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>
                <a:latin typeface="Arial"/>
                <a:cs typeface="Arial"/>
              </a:rPr>
              <a:t>Praktische zaken</a:t>
            </a:r>
            <a:endParaRPr lang="en-US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C4101F3-8DDF-0352-F07E-8BF4043CC8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3220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nl-NL" sz="1800"/>
          </a:p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B6118E-6205-FD11-D94B-CCF4840A3D1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93E3C301-2A28-E5F9-E8A8-B379880737DC}"/>
              </a:ext>
            </a:extLst>
          </p:cNvPr>
          <p:cNvSpPr txBox="1">
            <a:spLocks/>
          </p:cNvSpPr>
          <p:nvPr/>
        </p:nvSpPr>
        <p:spPr>
          <a:xfrm>
            <a:off x="687387" y="1957564"/>
            <a:ext cx="6772396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00" dirty="0"/>
              <a:t>Datum van het eerste gesprek met de Carrière Coach:</a:t>
            </a:r>
            <a:endParaRPr lang="nl-NL" sz="1800" dirty="0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</a:t>
            </a:r>
          </a:p>
          <a:p>
            <a:endParaRPr lang="nl-NL" sz="180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Jullie moeten aanwezig zijn om: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….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sz="180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In lokaal: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...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endParaRPr lang="nl-NL" sz="1800">
              <a:cs typeface="Arial" panose="020B0604020202020204"/>
            </a:endParaRPr>
          </a:p>
          <a:p>
            <a:r>
              <a:rPr lang="nl-NL" sz="1800" b="1" dirty="0">
                <a:cs typeface="Arial" panose="020B0604020202020204"/>
              </a:rPr>
              <a:t>Neem je werkboekje mee.</a:t>
            </a:r>
          </a:p>
          <a:p>
            <a:endParaRPr lang="nl-NL" sz="1800">
              <a:cs typeface="Arial" panose="020B0604020202020204"/>
            </a:endParaRPr>
          </a:p>
          <a:p>
            <a:endParaRPr lang="nl-NL" sz="1800">
              <a:cs typeface="Arial" panose="020B0604020202020204"/>
            </a:endParaRPr>
          </a:p>
          <a:p>
            <a:endParaRPr lang="nl-NL" sz="1800">
              <a:cs typeface="Arial" panose="020B060402020202020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648B6A-CC05-60DA-787D-B1F00D37F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178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21698-EA48-3AD2-95CC-894C5898A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2671B-3D19-EFAB-9CCE-40741C7D8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63244" y="3081969"/>
            <a:ext cx="7862536" cy="701608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Het  </a:t>
            </a:r>
            <a:r>
              <a:rPr lang="en-US" dirty="0" err="1">
                <a:latin typeface="Arial"/>
                <a:cs typeface="Arial"/>
              </a:rPr>
              <a:t>tweede</a:t>
            </a:r>
            <a:r>
              <a:rPr lang="en-US" dirty="0">
                <a:latin typeface="Arial"/>
                <a:cs typeface="Arial"/>
              </a:rPr>
              <a:t> </a:t>
            </a:r>
            <a:r>
              <a:rPr lang="en-US" dirty="0" err="1">
                <a:latin typeface="Arial"/>
                <a:cs typeface="Arial"/>
              </a:rPr>
              <a:t>gesprek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voorbereiden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0172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72505-BB4B-98AC-B03C-F19CB8266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7FC55-FB86-DB9E-29ED-3589EDEA90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Les 2: Wat past </a:t>
            </a:r>
            <a:r>
              <a:rPr lang="en-US" dirty="0" err="1">
                <a:latin typeface="Arial"/>
                <a:cs typeface="Arial"/>
              </a:rPr>
              <a:t>bij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mij</a:t>
            </a:r>
            <a:r>
              <a:rPr lang="en-US" dirty="0">
                <a:latin typeface="Arial"/>
                <a:cs typeface="Arial"/>
              </a:rPr>
              <a:t>?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A0984-27FF-F211-6F09-C4E8513D6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50918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 err="1">
                <a:cs typeface="Arial"/>
              </a:rPr>
              <a:t>Lesdoel</a:t>
            </a:r>
            <a:endParaRPr lang="nl-NL" dirty="0">
              <a:cs typeface="Arial"/>
            </a:endParaRPr>
          </a:p>
          <a:p>
            <a:r>
              <a:rPr lang="nl-NL">
                <a:cs typeface="Arial"/>
              </a:rPr>
              <a:t>Na deze les:</a:t>
            </a:r>
            <a:endParaRPr lang="en-US">
              <a:cs typeface="Arial"/>
            </a:endParaRP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 dirty="0">
                <a:cs typeface="Arial"/>
              </a:rPr>
              <a:t>Weten de leerlingen wat hun kwaliteiten zijn</a:t>
            </a:r>
            <a:endParaRPr lang="en-US" dirty="0">
              <a:cs typeface="Arial"/>
            </a:endParaRP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 dirty="0">
                <a:cs typeface="Arial"/>
              </a:rPr>
              <a:t>Weten de leerlingen wat ze leuk en interessant vinden</a:t>
            </a:r>
            <a:endParaRPr lang="en-US" dirty="0">
              <a:cs typeface="Arial"/>
            </a:endParaRP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 dirty="0">
                <a:cs typeface="Arial"/>
              </a:rPr>
              <a:t>Weten de leerlingen waar ze zich fijn voelen</a:t>
            </a:r>
            <a:endParaRPr lang="nl-NL" dirty="0"/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/>
            </a:endParaRPr>
          </a:p>
          <a:p>
            <a:r>
              <a:rPr lang="nl-NL" b="1" dirty="0" err="1">
                <a:cs typeface="Arial"/>
              </a:rPr>
              <a:t>Lesvorm</a:t>
            </a:r>
            <a:endParaRPr lang="nl-NL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 panose="020B0604020202020204"/>
              </a:rPr>
              <a:t>De leerlingen maken de les voor zichzelf, maar mogen samenwerken. 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 panose="020B0604020202020204"/>
            </a:endParaRPr>
          </a:p>
          <a:p>
            <a:r>
              <a:rPr lang="nl-NL" b="1" dirty="0">
                <a:cs typeface="Arial"/>
              </a:rPr>
              <a:t>Voorbereiding</a:t>
            </a:r>
            <a:endParaRPr lang="nl-NL" dirty="0"/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Zorg dat iedere leerling een geprint werkboek heeft.</a:t>
            </a:r>
            <a:endParaRPr lang="en-US" dirty="0">
              <a:cs typeface="Arial"/>
            </a:endParaRPr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Vul de praktische informatie in op slide 12.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4EF9BC-FDB2-FD9A-6824-AC484DA13A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50903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/>
              <a:t>Introductie van de les</a:t>
            </a:r>
          </a:p>
          <a:p>
            <a:r>
              <a:rPr lang="nl-NL" dirty="0"/>
              <a:t>Gebruik de volgende slides. Ga kort het gesprek aan met de klas. Vertel wat het doel is van Carrière Coach is en wat ze er aan hebben.</a:t>
            </a:r>
            <a:endParaRPr lang="nl-NL" dirty="0">
              <a:cs typeface="Arial"/>
            </a:endParaRPr>
          </a:p>
          <a:p>
            <a:endParaRPr lang="nl-NL" b="1"/>
          </a:p>
          <a:p>
            <a:r>
              <a:rPr lang="nl-NL" b="1" dirty="0"/>
              <a:t>Afronding van de les</a:t>
            </a:r>
            <a:endParaRPr lang="nl-NL" b="1" dirty="0">
              <a:cs typeface="Arial"/>
            </a:endParaRPr>
          </a:p>
          <a:p>
            <a:r>
              <a:rPr lang="nl-NL" dirty="0"/>
              <a:t>Rond de les af door met de leerlingen in gesprek te gaan over wat ze hebben geleerd. Bespreek daarna de praktische zaken (datum, tijd, plaats).</a:t>
            </a:r>
            <a:endParaRPr lang="nl-NL" dirty="0">
              <a:cs typeface="Arial"/>
            </a:endParaRPr>
          </a:p>
          <a:p>
            <a:endParaRPr lang="nl-NL"/>
          </a:p>
          <a:p>
            <a:r>
              <a:rPr lang="nl-NL" dirty="0"/>
              <a:t>De volgende slides worden gebruikt tijdens de les.  Veel plezier!</a:t>
            </a:r>
            <a:r>
              <a:rPr lang="nl-NL" dirty="0">
                <a:sym typeface="Wingdings" panose="05000000000000000000" pitchFamily="2" charset="2"/>
              </a:rPr>
              <a:t> 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209895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54363-58CD-3EEF-7222-4CA5FBB83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67CC5-B285-F5D3-7D9C-0E28932FF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4234" y="3078196"/>
            <a:ext cx="5853558" cy="701608"/>
          </a:xfrm>
        </p:spPr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Les 2: Wat past </a:t>
            </a:r>
            <a:r>
              <a:rPr lang="en-US" dirty="0" err="1">
                <a:latin typeface="Arial"/>
                <a:cs typeface="Arial"/>
              </a:rPr>
              <a:t>bij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mij</a:t>
            </a:r>
            <a:r>
              <a:rPr lang="en-US" dirty="0">
                <a:latin typeface="Arial"/>
                <a:cs typeface="Arial"/>
              </a:rPr>
              <a:t>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469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B818D-085D-2D40-58C4-235E2A382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888D7-3AAA-6291-97DD-3A5EB4199F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en-US" sz="2800" err="1">
                <a:latin typeface="Arial"/>
                <a:cs typeface="Arial"/>
              </a:rPr>
              <a:t>Introductie</a:t>
            </a:r>
            <a:endParaRPr lang="en-US" sz="28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39433-5F43-FE96-464D-EA0408E2B5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710533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Jullie hebben je coach ontmoet tijdens de eerste Carrière Coach bijeenkomst. </a:t>
            </a:r>
            <a:endParaRPr lang="en-US" sz="1800" dirty="0"/>
          </a:p>
          <a:p>
            <a:endParaRPr lang="nl-NL" sz="1800" dirty="0"/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Wie is jouw coach?</a:t>
            </a:r>
            <a:endParaRPr lang="en-US" sz="1800"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Hoe was het om met een coach te praten?</a:t>
            </a:r>
            <a:endParaRPr lang="nl-NL" dirty="0"/>
          </a:p>
          <a:p>
            <a:pPr marL="285750" indent="-285750">
              <a:buFont typeface="Wingdings,Sans-Serif"/>
              <a:buChar char="§"/>
            </a:pPr>
            <a:endParaRPr lang="nl-NL" sz="1800" dirty="0"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nl-NL" sz="1800"/>
          </a:p>
          <a:p>
            <a:r>
              <a:rPr lang="nl-NL" sz="1800" dirty="0"/>
              <a:t> </a:t>
            </a:r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4965C1-BA9D-DC9B-1810-E800EE56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6324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4043F3-D882-4E9A-6182-3F021FB7D6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2: Wat past bij mij?</a:t>
            </a:r>
            <a:endParaRPr lang="nl-NL" sz="2800" b="1" kern="120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A682E9E-CC41-C60D-5853-1917067EE8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6494314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/>
              <a:t>Vandaag bereiden jullie je voor op het tweede gesprek!</a:t>
            </a:r>
            <a:endParaRPr lang="nl-NL" sz="1800">
              <a:cs typeface="Arial"/>
            </a:endParaRPr>
          </a:p>
          <a:p>
            <a:endParaRPr lang="nl-NL" sz="1800" dirty="0">
              <a:cs typeface="Arial"/>
            </a:endParaRPr>
          </a:p>
          <a:p>
            <a:r>
              <a:rPr lang="nl-NL" sz="1800" kern="1200" dirty="0">
                <a:latin typeface="+mn-lt"/>
                <a:ea typeface="+mn-ea"/>
                <a:cs typeface="+mn-cs"/>
              </a:rPr>
              <a:t>Jullie gaan de les maken.</a:t>
            </a:r>
            <a:endParaRPr lang="nl-NL" sz="1800" kern="1200" dirty="0">
              <a:latin typeface="+mn-lt"/>
              <a:cs typeface="Arial"/>
            </a:endParaRPr>
          </a:p>
          <a:p>
            <a:endParaRPr lang="nl-NL" sz="1800" kern="1200" dirty="0">
              <a:latin typeface="+mn-lt"/>
              <a:cs typeface="Arial"/>
            </a:endParaRPr>
          </a:p>
          <a:p>
            <a:r>
              <a:rPr lang="nl-NL" sz="1800" kern="1200" dirty="0">
                <a:ea typeface="+mn-lt"/>
                <a:cs typeface="+mn-lt"/>
              </a:rPr>
              <a:t>Na</a:t>
            </a:r>
            <a:r>
              <a:rPr lang="nl-NL" sz="1800" dirty="0">
                <a:ea typeface="+mn-lt"/>
                <a:cs typeface="+mn-lt"/>
              </a:rPr>
              <a:t> </a:t>
            </a:r>
            <a:r>
              <a:rPr lang="nl-NL" sz="1800" kern="1200" dirty="0">
                <a:ea typeface="+mn-lt"/>
                <a:cs typeface="+mn-lt"/>
              </a:rPr>
              <a:t>deze</a:t>
            </a:r>
            <a:r>
              <a:rPr lang="nl-NL" sz="1800" dirty="0">
                <a:ea typeface="+mn-lt"/>
                <a:cs typeface="+mn-lt"/>
              </a:rPr>
              <a:t> </a:t>
            </a:r>
            <a:r>
              <a:rPr lang="nl-NL" sz="1800" kern="1200" dirty="0">
                <a:ea typeface="+mn-lt"/>
                <a:cs typeface="+mn-lt"/>
              </a:rPr>
              <a:t>les: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wat jouw kwaliteiten zijn</a:t>
            </a:r>
            <a:endParaRPr lang="nl-NL" dirty="0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wat je leuk en interessant vindt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waar jij je fijn voelt</a:t>
            </a:r>
            <a:endParaRPr lang="nl-NL" dirty="0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endParaRPr lang="nl-NL" sz="1800" dirty="0">
              <a:cs typeface="Arial" panose="020B0604020202020204"/>
            </a:endParaRPr>
          </a:p>
          <a:p>
            <a:endParaRPr lang="nl-NL" sz="1800" dirty="0">
              <a:cs typeface="Arial" panose="020B0604020202020204"/>
            </a:endParaRPr>
          </a:p>
          <a:p>
            <a:endParaRPr lang="nl-NL" sz="1800" dirty="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937F2-09FA-2EED-AE52-DF497C669576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548164-5DE6-0EF2-1264-1DFD99040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6401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39C94-DC22-275D-00A6-F2DA50A68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68BD60-718E-1BE5-2CCF-E0003B261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2</a:t>
            </a:r>
            <a:r>
              <a:rPr lang="nl-NL" sz="2800" b="1" kern="1200" dirty="0">
                <a:latin typeface="Arial"/>
                <a:cs typeface="Arial"/>
              </a:rPr>
              <a:t>:</a:t>
            </a:r>
            <a:r>
              <a:rPr lang="nl-NL" sz="2800" dirty="0">
                <a:latin typeface="Arial"/>
                <a:cs typeface="Arial"/>
              </a:rPr>
              <a:t> Wat past bij mij?</a:t>
            </a:r>
            <a:endParaRPr lang="nl-NL" sz="2800" b="1" kern="120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F50CB31-724D-FFDE-3405-2D0176DBB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>
                <a:cs typeface="Arial"/>
              </a:rPr>
              <a:t>Maak de les. </a:t>
            </a:r>
          </a:p>
          <a:p>
            <a:endParaRPr lang="nl-NL" sz="1800" dirty="0">
              <a:cs typeface="Arial"/>
            </a:endParaRPr>
          </a:p>
          <a:p>
            <a:r>
              <a:rPr lang="nl-NL" sz="1800" dirty="0">
                <a:cs typeface="Arial"/>
              </a:rPr>
              <a:t>Je mag samenwerken.</a:t>
            </a:r>
            <a:endParaRPr lang="en-US" dirty="0">
              <a:cs typeface="Arial"/>
            </a:endParaRPr>
          </a:p>
          <a:p>
            <a:endParaRPr lang="nl-NL" sz="1800" dirty="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5DC50-F9DA-8003-5E59-E69D8F73FDAF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dirty="0">
              <a:solidFill>
                <a:srgbClr val="000000"/>
              </a:solidFill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93B769-F2A2-E74D-09D9-ECDC9DD401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5762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70A4D9-3279-14B9-FB9C-4807B6CCDB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 dirty="0">
                <a:latin typeface="Arial"/>
                <a:cs typeface="Arial"/>
              </a:rPr>
              <a:t>Afronding: gesprek met de klas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8082575-E2F3-2BA0-81BF-918F6EF3C1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8015325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Wie wil iets vertellen over wat je geleerd hebt?</a:t>
            </a:r>
            <a:br>
              <a:rPr lang="nl-NL" sz="1800" dirty="0"/>
            </a:br>
            <a:endParaRPr lang="nl-NL" sz="1800"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Wat zijn kwaliteiten?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Welke kwaliteiten heb jij?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89CBF3-6C35-B8B5-AC1D-83747EB532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0BCF7A-82BD-500F-E630-977841E52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597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B74F4-9391-3F2B-E8C4-BD8208099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CED7E-D5D7-E968-A208-C9CF5D34EA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/>
          <a:p>
            <a:r>
              <a:rPr lang="en-US" err="1">
                <a:latin typeface="Arial"/>
                <a:cs typeface="Arial"/>
              </a:rPr>
              <a:t>Inhoud</a:t>
            </a:r>
            <a:endParaRPr lang="en-US" err="1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8F6815F-C21A-576E-15E4-49D843AC22B1}"/>
              </a:ext>
            </a:extLst>
          </p:cNvPr>
          <p:cNvSpPr>
            <a:spLocks noGrp="1"/>
          </p:cNvSpPr>
          <p:nvPr/>
        </p:nvSpPr>
        <p:spPr>
          <a:xfrm>
            <a:off x="2400801" y="1505146"/>
            <a:ext cx="7861413" cy="359140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Systeemlettertype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2500"/>
              </a:spcBef>
              <a:buAutoNum type="arabicPeriod"/>
            </a:pPr>
            <a:r>
              <a:rPr lang="nl-NL" sz="1800" b="1" dirty="0"/>
              <a:t>Achtergrondinformatie voor de docent</a:t>
            </a:r>
            <a:endParaRPr lang="nl-NL" dirty="0"/>
          </a:p>
          <a:p>
            <a:pPr marL="800100" lvl="1" indent="-342900" algn="l">
              <a:spcBef>
                <a:spcPts val="2500"/>
              </a:spcBef>
              <a:buFont typeface="Courier New"/>
              <a:buChar char="o"/>
            </a:pPr>
            <a:r>
              <a:rPr lang="nl-NL" sz="1800" dirty="0">
                <a:solidFill>
                  <a:srgbClr val="FFFFFF"/>
                </a:solidFill>
              </a:rPr>
              <a:t>Wat</a:t>
            </a:r>
            <a:r>
              <a:rPr lang="nl-NL" sz="1800" dirty="0">
                <a:solidFill>
                  <a:srgbClr val="FFFFFF"/>
                </a:solidFill>
                <a:cs typeface="Arial"/>
              </a:rPr>
              <a:t> is Carrière Coach?</a:t>
            </a:r>
            <a:endParaRPr lang="nl-NL" dirty="0">
              <a:solidFill>
                <a:srgbClr val="FFFFFF"/>
              </a:solidFill>
              <a:cs typeface="Arial"/>
            </a:endParaRPr>
          </a:p>
          <a:p>
            <a:pPr marL="228600" indent="-228600">
              <a:spcBef>
                <a:spcPts val="2500"/>
              </a:spcBef>
              <a:buAutoNum type="arabicPeriod"/>
            </a:pPr>
            <a:r>
              <a:rPr lang="nl-NL" sz="1800" b="1" dirty="0">
                <a:solidFill>
                  <a:srgbClr val="FFFFFF"/>
                </a:solidFill>
              </a:rPr>
              <a:t>Slides voor in de les</a:t>
            </a:r>
            <a:endParaRPr lang="nl-NL" sz="2200" dirty="0">
              <a:solidFill>
                <a:srgbClr val="000000"/>
              </a:solidFill>
            </a:endParaRPr>
          </a:p>
          <a:p>
            <a:pPr marL="685800" lvl="1" indent="-228600" algn="l">
              <a:spcBef>
                <a:spcPts val="2500"/>
              </a:spcBef>
              <a:buFont typeface="Courier New"/>
              <a:buChar char="o"/>
            </a:pPr>
            <a:r>
              <a:rPr lang="nl-NL" sz="1800" dirty="0">
                <a:solidFill>
                  <a:schemeClr val="bg1"/>
                </a:solidFill>
                <a:cs typeface="Arial" panose="020B0604020202020204"/>
              </a:rPr>
              <a:t>Les 1: dia 5 t/m 12</a:t>
            </a:r>
            <a:endParaRPr lang="nl-NL" sz="2200" dirty="0">
              <a:solidFill>
                <a:schemeClr val="bg1"/>
              </a:solidFill>
              <a:cs typeface="Arial" panose="020B0604020202020204"/>
            </a:endParaRPr>
          </a:p>
          <a:p>
            <a:pPr marL="685800" lvl="1" indent="-228600" algn="l">
              <a:spcBef>
                <a:spcPts val="2500"/>
              </a:spcBef>
              <a:buFont typeface="Courier New"/>
              <a:buChar char="o"/>
            </a:pPr>
            <a:r>
              <a:rPr lang="nl-NL" sz="1800" dirty="0">
                <a:solidFill>
                  <a:schemeClr val="bg1"/>
                </a:solidFill>
                <a:cs typeface="Arial" panose="020B0604020202020204"/>
              </a:rPr>
              <a:t>Les 2: dia 13 t/m 20 </a:t>
            </a:r>
            <a:endParaRPr lang="nl-NL" sz="2200" dirty="0">
              <a:solidFill>
                <a:schemeClr val="bg1"/>
              </a:solidFill>
              <a:cs typeface="Arial" panose="020B0604020202020204"/>
            </a:endParaRPr>
          </a:p>
          <a:p>
            <a:pPr marL="685800" lvl="1" indent="-228600" algn="l">
              <a:spcBef>
                <a:spcPts val="2500"/>
              </a:spcBef>
              <a:buFont typeface="Courier New"/>
              <a:buChar char="o"/>
            </a:pPr>
            <a:r>
              <a:rPr lang="nl-NL" sz="1800" dirty="0">
                <a:solidFill>
                  <a:schemeClr val="bg1"/>
                </a:solidFill>
                <a:cs typeface="Arial" panose="020B0604020202020204"/>
              </a:rPr>
              <a:t>Les 3: dia 21 t/m 28</a:t>
            </a:r>
            <a:endParaRPr lang="nl-NL" sz="2200" dirty="0">
              <a:solidFill>
                <a:schemeClr val="bg1"/>
              </a:solidFill>
              <a:cs typeface="Arial" panose="020B0604020202020204"/>
            </a:endParaRPr>
          </a:p>
          <a:p>
            <a:pPr marL="685800" lvl="1" indent="-228600" algn="l">
              <a:spcBef>
                <a:spcPts val="2500"/>
              </a:spcBef>
              <a:buFont typeface="Courier New"/>
              <a:buChar char="o"/>
            </a:pPr>
            <a:r>
              <a:rPr lang="nl-NL" sz="1800" dirty="0">
                <a:solidFill>
                  <a:schemeClr val="bg1"/>
                </a:solidFill>
                <a:cs typeface="Arial" panose="020B0604020202020204"/>
              </a:rPr>
              <a:t>Les 4: dia 29 t/m 36</a:t>
            </a:r>
          </a:p>
          <a:p>
            <a:pPr marL="685800" lvl="1" indent="-228600" algn="l">
              <a:spcBef>
                <a:spcPts val="2500"/>
              </a:spcBef>
              <a:buFont typeface="Courier New"/>
              <a:buChar char="o"/>
            </a:pPr>
            <a:r>
              <a:rPr lang="nl-NL" sz="1800" dirty="0">
                <a:solidFill>
                  <a:schemeClr val="bg1"/>
                </a:solidFill>
                <a:cs typeface="Arial" panose="020B0604020202020204"/>
              </a:rPr>
              <a:t>Les 5: dia 37 t/m 43</a:t>
            </a:r>
          </a:p>
        </p:txBody>
      </p:sp>
    </p:spTree>
    <p:extLst>
      <p:ext uri="{BB962C8B-B14F-4D97-AF65-F5344CB8AC3E}">
        <p14:creationId xmlns:p14="http://schemas.microsoft.com/office/powerpoint/2010/main" val="5994815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DB7DC-5E3E-8A51-1C03-900C3F201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EC2635-A9DB-A1D5-7886-D763A3D2A7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>
                <a:latin typeface="Arial"/>
                <a:cs typeface="Arial"/>
              </a:rPr>
              <a:t>Praktische zaken</a:t>
            </a:r>
            <a:endParaRPr lang="en-US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C4101F3-8DDF-0352-F07E-8BF4043CC8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3220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nl-NL" sz="1800"/>
          </a:p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B6118E-6205-FD11-D94B-CCF4840A3D1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93E3C301-2A28-E5F9-E8A8-B379880737DC}"/>
              </a:ext>
            </a:extLst>
          </p:cNvPr>
          <p:cNvSpPr txBox="1">
            <a:spLocks/>
          </p:cNvSpPr>
          <p:nvPr/>
        </p:nvSpPr>
        <p:spPr>
          <a:xfrm>
            <a:off x="687387" y="1957564"/>
            <a:ext cx="5307012" cy="44858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00" dirty="0"/>
              <a:t>Datum van tweede Carrière Coach bijeenkomst:</a:t>
            </a:r>
            <a:endParaRPr lang="en-US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</a:t>
            </a:r>
          </a:p>
          <a:p>
            <a:endParaRPr lang="nl-NL" sz="1800" dirty="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Jullie moeten aanwezig zijn om: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….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sz="1800" dirty="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In lokaal: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...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endParaRPr lang="nl-NL" sz="1800" dirty="0">
              <a:cs typeface="Arial" panose="020B0604020202020204"/>
            </a:endParaRPr>
          </a:p>
          <a:p>
            <a:r>
              <a:rPr lang="nl-NL" sz="1800" b="1" dirty="0">
                <a:cs typeface="Arial" panose="020B0604020202020204"/>
              </a:rPr>
              <a:t>Neem je werkboekje mee. </a:t>
            </a:r>
            <a:endParaRPr lang="nl-NL" sz="1800" dirty="0">
              <a:cs typeface="Arial" panose="020B0604020202020204"/>
            </a:endParaRPr>
          </a:p>
          <a:p>
            <a:endParaRPr lang="nl-NL" sz="1800" dirty="0">
              <a:cs typeface="Arial" panose="020B0604020202020204"/>
            </a:endParaRPr>
          </a:p>
          <a:p>
            <a:endParaRPr lang="nl-NL" sz="1800" dirty="0">
              <a:cs typeface="Arial" panose="020B060402020202020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648B6A-CC05-60DA-787D-B1F00D37F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3504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21698-EA48-3AD2-95CC-894C5898A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2671B-3D19-EFAB-9CCE-40741C7D8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63244" y="3072788"/>
            <a:ext cx="7862536" cy="701608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Het  </a:t>
            </a:r>
            <a:r>
              <a:rPr lang="en-US" dirty="0" err="1">
                <a:latin typeface="Arial"/>
                <a:cs typeface="Arial"/>
              </a:rPr>
              <a:t>derde</a:t>
            </a:r>
            <a:r>
              <a:rPr lang="en-US" dirty="0">
                <a:latin typeface="Arial"/>
                <a:cs typeface="Arial"/>
              </a:rPr>
              <a:t> </a:t>
            </a:r>
            <a:r>
              <a:rPr lang="en-US" dirty="0" err="1">
                <a:latin typeface="Arial"/>
                <a:cs typeface="Arial"/>
              </a:rPr>
              <a:t>gesprek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voorbereiden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31704411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72505-BB4B-98AC-B03C-F19CB8266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7FC55-FB86-DB9E-29ED-3589EDEA90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Les 3: </a:t>
            </a:r>
            <a:r>
              <a:rPr lang="en-US" dirty="0" err="1">
                <a:latin typeface="Arial"/>
                <a:cs typeface="Arial"/>
              </a:rPr>
              <a:t>Waar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wil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ik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werken</a:t>
            </a:r>
            <a:r>
              <a:rPr lang="en-US" dirty="0">
                <a:latin typeface="Arial"/>
                <a:cs typeface="Arial"/>
              </a:rPr>
              <a:t>?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A0984-27FF-F211-6F09-C4E8513D6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50918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 err="1">
                <a:cs typeface="Arial"/>
              </a:rPr>
              <a:t>Lesdoel</a:t>
            </a:r>
            <a:endParaRPr lang="nl-NL" dirty="0">
              <a:cs typeface="Arial"/>
            </a:endParaRPr>
          </a:p>
          <a:p>
            <a:r>
              <a:rPr lang="nl-NL">
                <a:cs typeface="Arial"/>
              </a:rPr>
              <a:t>Na deze les:</a:t>
            </a:r>
            <a:endParaRPr lang="en-US">
              <a:cs typeface="Arial"/>
            </a:endParaRP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>
                <a:cs typeface="Arial"/>
              </a:rPr>
              <a:t>Weten de leerlingen wat een sector is</a:t>
            </a: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>
                <a:cs typeface="Arial"/>
              </a:rPr>
              <a:t>Weten de leerlingen welk werk bij verschillende sectoren past</a:t>
            </a: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 dirty="0">
                <a:cs typeface="Arial"/>
              </a:rPr>
              <a:t>Weten de leerlingen je welke sector ze leuk vinden</a:t>
            </a:r>
            <a:endParaRPr lang="nl-NL" dirty="0"/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/>
            </a:endParaRPr>
          </a:p>
          <a:p>
            <a:r>
              <a:rPr lang="nl-NL" b="1" dirty="0" err="1">
                <a:cs typeface="Arial"/>
              </a:rPr>
              <a:t>Lesvorm</a:t>
            </a:r>
            <a:endParaRPr lang="nl-NL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 panose="020B0604020202020204"/>
              </a:rPr>
              <a:t>De leerlingen maken de les voor zichzelf, maar mogen samenwerken. 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 panose="020B0604020202020204"/>
            </a:endParaRPr>
          </a:p>
          <a:p>
            <a:r>
              <a:rPr lang="nl-NL" b="1" dirty="0">
                <a:cs typeface="Arial"/>
              </a:rPr>
              <a:t>Voorbereiding</a:t>
            </a:r>
            <a:endParaRPr lang="nl-NL" dirty="0"/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Zorg dat iedere leerling een geprint werkboek heeft.</a:t>
            </a:r>
            <a:endParaRPr lang="en-US" dirty="0">
              <a:cs typeface="Arial"/>
            </a:endParaRPr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Vul de praktische informatie in op slide 12.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4EF9BC-FDB2-FD9A-6824-AC484DA13A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50903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/>
              <a:t>Introductie van de les</a:t>
            </a:r>
          </a:p>
          <a:p>
            <a:r>
              <a:rPr lang="nl-NL" dirty="0"/>
              <a:t>Gebruik de volgende slides. Ga kort het gesprek aan met de klas. Vertel wat het doel is van Carrière Coach is en wat ze er aan hebben.</a:t>
            </a:r>
            <a:endParaRPr lang="nl-NL" dirty="0">
              <a:cs typeface="Arial"/>
            </a:endParaRPr>
          </a:p>
          <a:p>
            <a:endParaRPr lang="nl-NL" b="1"/>
          </a:p>
          <a:p>
            <a:r>
              <a:rPr lang="nl-NL" b="1" dirty="0"/>
              <a:t>Afronding van de les</a:t>
            </a:r>
            <a:endParaRPr lang="nl-NL" b="1" dirty="0">
              <a:cs typeface="Arial"/>
            </a:endParaRPr>
          </a:p>
          <a:p>
            <a:r>
              <a:rPr lang="nl-NL" dirty="0"/>
              <a:t>Rond de les af door met de leerlingen in gesprek te gaan over wat ze hebben geleerd. Bespreek daarna de praktische zaken (datum, tijd, plaats).</a:t>
            </a:r>
            <a:endParaRPr lang="nl-NL" dirty="0">
              <a:cs typeface="Arial"/>
            </a:endParaRPr>
          </a:p>
          <a:p>
            <a:endParaRPr lang="nl-NL"/>
          </a:p>
          <a:p>
            <a:r>
              <a:rPr lang="nl-NL" dirty="0"/>
              <a:t>De volgende slides worden gebruikt tijdens de les. Veel plezier!</a:t>
            </a:r>
            <a:r>
              <a:rPr lang="nl-NL" dirty="0">
                <a:sym typeface="Wingdings" panose="05000000000000000000" pitchFamily="2" charset="2"/>
              </a:rPr>
              <a:t> 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807734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54363-58CD-3EEF-7222-4CA5FBB83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67CC5-B285-F5D3-7D9C-0E28932FF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76628" y="3078196"/>
            <a:ext cx="6038743" cy="701608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Les 3: </a:t>
            </a:r>
            <a:r>
              <a:rPr lang="en-US" dirty="0" err="1">
                <a:latin typeface="Arial"/>
                <a:cs typeface="Arial"/>
              </a:rPr>
              <a:t>Waar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wil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ik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werken</a:t>
            </a:r>
            <a:r>
              <a:rPr lang="en-US" dirty="0">
                <a:latin typeface="Arial"/>
                <a:cs typeface="Arial"/>
              </a:rPr>
              <a:t>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5514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B818D-085D-2D40-58C4-235E2A382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888D7-3AAA-6291-97DD-3A5EB4199F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en-US" sz="2800" err="1">
                <a:latin typeface="Arial"/>
                <a:cs typeface="Arial"/>
              </a:rPr>
              <a:t>Introductie</a:t>
            </a:r>
            <a:endParaRPr lang="en-US" sz="28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39433-5F43-FE96-464D-EA0408E2B5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710533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Jullie hebben al twee keer met je coach gepraat. </a:t>
            </a:r>
            <a:endParaRPr lang="en-US" sz="1800" dirty="0">
              <a:cs typeface="Arial" panose="020B0604020202020204"/>
            </a:endParaRPr>
          </a:p>
          <a:p>
            <a:endParaRPr lang="nl-NL" sz="1800" dirty="0"/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Wie weet er nog waar het vorige gesprek over ging?</a:t>
            </a:r>
            <a:endParaRPr lang="en-US" sz="1800" dirty="0"/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Wie wil wat vertellen over het gesprek?</a:t>
            </a:r>
            <a:endParaRPr lang="en-US" sz="180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nl-NL" sz="1800"/>
          </a:p>
          <a:p>
            <a:r>
              <a:rPr lang="nl-NL" sz="1800" dirty="0"/>
              <a:t> </a:t>
            </a:r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4965C1-BA9D-DC9B-1810-E800EE56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4018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4043F3-D882-4E9A-6182-3F021FB7D6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3: Waar wil ik werken?</a:t>
            </a:r>
            <a:endParaRPr lang="nl-NL" sz="2800" b="1" kern="120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A682E9E-CC41-C60D-5853-1917067EE8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80485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Vandaag bereiden jullie je voor op het derde gesprek!</a:t>
            </a: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r>
              <a:rPr lang="nl-NL" sz="1800" kern="1200" dirty="0">
                <a:latin typeface="+mn-lt"/>
                <a:ea typeface="+mn-ea"/>
                <a:cs typeface="+mn-cs"/>
              </a:rPr>
              <a:t>Jullie gaan de les maken.</a:t>
            </a:r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  <a:p>
            <a:r>
              <a:rPr lang="nl-NL" sz="1800" dirty="0">
                <a:ea typeface="+mn-lt"/>
                <a:cs typeface="+mn-lt"/>
              </a:rPr>
              <a:t>Na deze les: 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wat een sector is 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welk werk bij verschillende sectoren past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welke sector jij leuk vindt </a:t>
            </a:r>
            <a:endParaRPr lang="nl-NL" dirty="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937F2-09FA-2EED-AE52-DF497C669576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548164-5DE6-0EF2-1264-1DFD99040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3223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39C94-DC22-275D-00A6-F2DA50A68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68BD60-718E-1BE5-2CCF-E0003B261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3</a:t>
            </a:r>
            <a:r>
              <a:rPr lang="nl-NL" sz="2800" b="1" kern="1200" dirty="0">
                <a:latin typeface="Arial"/>
                <a:cs typeface="Arial"/>
              </a:rPr>
              <a:t>:</a:t>
            </a:r>
            <a:r>
              <a:rPr lang="nl-NL" sz="2800" dirty="0">
                <a:latin typeface="Arial"/>
                <a:cs typeface="Arial"/>
              </a:rPr>
              <a:t> Waar wil ik werken?</a:t>
            </a:r>
            <a:endParaRPr lang="nl-NL" sz="2800" b="1" kern="120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F50CB31-724D-FFDE-3405-2D0176DBB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>
                <a:cs typeface="Arial"/>
              </a:rPr>
              <a:t>Maak de les. </a:t>
            </a:r>
          </a:p>
          <a:p>
            <a:endParaRPr lang="nl-NL" sz="1800" dirty="0">
              <a:cs typeface="Arial"/>
            </a:endParaRPr>
          </a:p>
          <a:p>
            <a:r>
              <a:rPr lang="nl-NL" sz="1800" dirty="0">
                <a:cs typeface="Arial"/>
              </a:rPr>
              <a:t>Je mag samenwerken.</a:t>
            </a:r>
            <a:endParaRPr lang="en-US" dirty="0">
              <a:cs typeface="Arial"/>
            </a:endParaRPr>
          </a:p>
          <a:p>
            <a:endParaRPr lang="nl-NL" sz="1800" dirty="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5DC50-F9DA-8003-5E59-E69D8F73FDAF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dirty="0">
              <a:solidFill>
                <a:srgbClr val="000000"/>
              </a:solidFill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93B769-F2A2-E74D-09D9-ECDC9DD401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3630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70A4D9-3279-14B9-FB9C-4807B6CCDB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 dirty="0">
                <a:latin typeface="Arial"/>
                <a:cs typeface="Arial"/>
              </a:rPr>
              <a:t>Afronding: gesprek met de klas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8082575-E2F3-2BA0-81BF-918F6EF3C1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8015325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Wie wil iets vertellen over wat je geleerd hebt?</a:t>
            </a:r>
            <a:br>
              <a:rPr lang="nl-NL" sz="1800" dirty="0"/>
            </a:br>
            <a:endParaRPr lang="nl-NL" sz="1800"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Wat is een sector?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Welke sector vind jij interessant?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89CBF3-6C35-B8B5-AC1D-83747EB532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0BCF7A-82BD-500F-E630-977841E52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4972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DB7DC-5E3E-8A51-1C03-900C3F201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EC2635-A9DB-A1D5-7886-D763A3D2A7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>
                <a:latin typeface="Arial"/>
                <a:cs typeface="Arial"/>
              </a:rPr>
              <a:t>Praktische zaken</a:t>
            </a:r>
            <a:endParaRPr lang="en-US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C4101F3-8DDF-0352-F07E-8BF4043CC8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3220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nl-NL" sz="1800"/>
          </a:p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B6118E-6205-FD11-D94B-CCF4840A3D1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93E3C301-2A28-E5F9-E8A8-B379880737DC}"/>
              </a:ext>
            </a:extLst>
          </p:cNvPr>
          <p:cNvSpPr txBox="1">
            <a:spLocks/>
          </p:cNvSpPr>
          <p:nvPr/>
        </p:nvSpPr>
        <p:spPr>
          <a:xfrm>
            <a:off x="687387" y="1957564"/>
            <a:ext cx="5307012" cy="441244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00" dirty="0"/>
              <a:t>Datum van derde Carrière Coach bijeenkomst:</a:t>
            </a:r>
            <a:endParaRPr lang="en-US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</a:t>
            </a:r>
          </a:p>
          <a:p>
            <a:endParaRPr lang="nl-NL" sz="1800" dirty="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Jullie moeten aanwezig zijn om: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….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sz="1800" dirty="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In lokaal: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...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endParaRPr lang="nl-NL" sz="1800" dirty="0">
              <a:cs typeface="Arial" panose="020B0604020202020204"/>
            </a:endParaRPr>
          </a:p>
          <a:p>
            <a:r>
              <a:rPr lang="nl-NL" sz="1800" b="1" dirty="0">
                <a:cs typeface="Arial" panose="020B0604020202020204"/>
              </a:rPr>
              <a:t>Neem je werkboekje mee.</a:t>
            </a: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648B6A-CC05-60DA-787D-B1F00D37F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416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21698-EA48-3AD2-95CC-894C5898A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2671B-3D19-EFAB-9CCE-40741C7D8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63244" y="3072788"/>
            <a:ext cx="7862536" cy="701608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Het </a:t>
            </a:r>
            <a:r>
              <a:rPr lang="en-US" dirty="0" err="1">
                <a:latin typeface="Arial"/>
                <a:cs typeface="Arial"/>
              </a:rPr>
              <a:t>laatste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gesprek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voorbereiden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330413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C464C-35E6-5832-CC57-8AC3DAA58E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52244" y="3072787"/>
            <a:ext cx="6518453" cy="701608"/>
          </a:xfrm>
        </p:spPr>
        <p:txBody>
          <a:bodyPr anchor="b">
            <a:normAutofit/>
          </a:bodyPr>
          <a:lstStyle/>
          <a:p>
            <a:r>
              <a:rPr lang="en-US">
                <a:latin typeface="Arial"/>
                <a:cs typeface="Arial"/>
              </a:rPr>
              <a:t>Wat is </a:t>
            </a:r>
            <a:r>
              <a:rPr lang="en-US" err="1">
                <a:latin typeface="Arial"/>
                <a:cs typeface="Arial"/>
              </a:rPr>
              <a:t>Carrière</a:t>
            </a:r>
            <a:r>
              <a:rPr lang="en-US">
                <a:latin typeface="Arial"/>
                <a:cs typeface="Arial"/>
              </a:rPr>
              <a:t> Coach?</a:t>
            </a:r>
          </a:p>
        </p:txBody>
      </p:sp>
    </p:spTree>
    <p:extLst>
      <p:ext uri="{BB962C8B-B14F-4D97-AF65-F5344CB8AC3E}">
        <p14:creationId xmlns:p14="http://schemas.microsoft.com/office/powerpoint/2010/main" val="39481394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72505-BB4B-98AC-B03C-F19CB8266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7FC55-FB86-DB9E-29ED-3589EDEA90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Les 4: </a:t>
            </a:r>
            <a:r>
              <a:rPr lang="en-US" dirty="0" err="1">
                <a:latin typeface="Arial"/>
                <a:cs typeface="Arial"/>
              </a:rPr>
              <a:t>Gesprekken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voeren</a:t>
            </a:r>
            <a:endParaRPr lang="en-US" dirty="0" err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A0984-27FF-F211-6F09-C4E8513D6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50918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 err="1">
                <a:cs typeface="Arial"/>
              </a:rPr>
              <a:t>Lesdoel</a:t>
            </a:r>
            <a:endParaRPr lang="nl-NL" dirty="0">
              <a:cs typeface="Arial"/>
            </a:endParaRPr>
          </a:p>
          <a:p>
            <a:r>
              <a:rPr lang="nl-NL">
                <a:cs typeface="Arial"/>
              </a:rPr>
              <a:t>Na deze les:</a:t>
            </a:r>
            <a:endParaRPr lang="en-US">
              <a:cs typeface="Arial"/>
            </a:endParaRP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>
                <a:cs typeface="Arial"/>
              </a:rPr>
              <a:t>Weten de leerlingen wat een netwerk is</a:t>
            </a:r>
            <a:endParaRPr lang="en-US">
              <a:cs typeface="Arial"/>
            </a:endParaRP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>
                <a:cs typeface="Arial"/>
              </a:rPr>
              <a:t>Weten de leerlingen wat een kennismakingsgesprek is</a:t>
            </a: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>
                <a:cs typeface="Arial"/>
              </a:rPr>
              <a:t>Weten de leerlingen je hoe je een lastig gesprek voert</a:t>
            </a:r>
            <a:endParaRPr lang="nl-NL"/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/>
            </a:endParaRPr>
          </a:p>
          <a:p>
            <a:r>
              <a:rPr lang="nl-NL" b="1" dirty="0" err="1">
                <a:cs typeface="Arial"/>
              </a:rPr>
              <a:t>Lesvorm</a:t>
            </a:r>
            <a:endParaRPr lang="nl-NL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 panose="020B0604020202020204"/>
              </a:rPr>
              <a:t>De leerlingen maken de les voor zichzelf, maar mogen samenwerken. 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 panose="020B0604020202020204"/>
            </a:endParaRPr>
          </a:p>
          <a:p>
            <a:r>
              <a:rPr lang="nl-NL" b="1" dirty="0">
                <a:cs typeface="Arial"/>
              </a:rPr>
              <a:t>Voorbereiding</a:t>
            </a:r>
            <a:endParaRPr lang="nl-NL" dirty="0"/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Zorg dat iedere leerling een geprint werkboek heeft.</a:t>
            </a:r>
            <a:endParaRPr lang="en-US" dirty="0">
              <a:cs typeface="Arial"/>
            </a:endParaRPr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Vul de praktische informatie in op slide 12.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4EF9BC-FDB2-FD9A-6824-AC484DA13A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50903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/>
              <a:t>Introductie van de les</a:t>
            </a:r>
          </a:p>
          <a:p>
            <a:r>
              <a:rPr lang="nl-NL" dirty="0"/>
              <a:t>Gebruik de volgende slides. Ga kort het gesprek aan met de klas. Vertel wat het doel is van Carrière Coach is en wat ze er aan hebben.</a:t>
            </a:r>
            <a:endParaRPr lang="nl-NL" dirty="0">
              <a:cs typeface="Arial"/>
            </a:endParaRPr>
          </a:p>
          <a:p>
            <a:endParaRPr lang="nl-NL" b="1"/>
          </a:p>
          <a:p>
            <a:r>
              <a:rPr lang="nl-NL" b="1" dirty="0"/>
              <a:t>Afronding van de les</a:t>
            </a:r>
            <a:endParaRPr lang="nl-NL" b="1" dirty="0">
              <a:cs typeface="Arial"/>
            </a:endParaRPr>
          </a:p>
          <a:p>
            <a:r>
              <a:rPr lang="nl-NL" dirty="0"/>
              <a:t>Rond de les af door met de leerlingen in gesprek te gaan over wat ze hebben geleerd. Bespreek daarna de praktische zaken (datum, tijd, plaats).</a:t>
            </a:r>
            <a:endParaRPr lang="nl-NL" dirty="0">
              <a:cs typeface="Arial"/>
            </a:endParaRPr>
          </a:p>
          <a:p>
            <a:endParaRPr lang="nl-NL"/>
          </a:p>
          <a:p>
            <a:r>
              <a:rPr lang="nl-NL" dirty="0"/>
              <a:t>De volgende slides worden gebruikt tijdens de les. Veel plezier!</a:t>
            </a:r>
            <a:r>
              <a:rPr lang="nl-NL" dirty="0">
                <a:sym typeface="Wingdings" panose="05000000000000000000" pitchFamily="2" charset="2"/>
              </a:rPr>
              <a:t> 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443739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54363-58CD-3EEF-7222-4CA5FBB83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67CC5-B285-F5D3-7D9C-0E28932FF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3892" y="3078196"/>
            <a:ext cx="6806058" cy="701608"/>
          </a:xfrm>
        </p:spPr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Les 4: </a:t>
            </a:r>
            <a:r>
              <a:rPr lang="en-US" dirty="0" err="1">
                <a:latin typeface="Arial"/>
                <a:cs typeface="Arial"/>
              </a:rPr>
              <a:t>Gesprekken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oefenen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3780502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B818D-085D-2D40-58C4-235E2A382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888D7-3AAA-6291-97DD-3A5EB4199F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en-US" sz="2800" err="1">
                <a:latin typeface="Arial"/>
                <a:cs typeface="Arial"/>
              </a:rPr>
              <a:t>Introductie</a:t>
            </a:r>
            <a:endParaRPr lang="en-US" sz="28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39433-5F43-FE96-464D-EA0408E2B5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710533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Jullie hebben al drie keer met een coach gepraat. </a:t>
            </a:r>
            <a:endParaRPr lang="en-US" sz="1800" dirty="0">
              <a:cs typeface="Arial" panose="020B0604020202020204"/>
            </a:endParaRPr>
          </a:p>
          <a:p>
            <a:endParaRPr lang="nl-NL" sz="1800" dirty="0"/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Wie weet er nog waar het vorige gesprek over ging?</a:t>
            </a:r>
            <a:endParaRPr lang="en-US" sz="1800" dirty="0"/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Wie wil wat vertellen over het gesprek?</a:t>
            </a:r>
            <a:endParaRPr lang="en-US" sz="180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nl-NL" sz="1800"/>
          </a:p>
          <a:p>
            <a:r>
              <a:rPr lang="nl-NL" sz="1800" dirty="0"/>
              <a:t> </a:t>
            </a:r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4965C1-BA9D-DC9B-1810-E800EE56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9891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4043F3-D882-4E9A-6182-3F021FB7D6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dirty="0">
                <a:latin typeface="Arial"/>
                <a:cs typeface="Arial"/>
              </a:rPr>
              <a:t>Les 4: Gesprekken voeren</a:t>
            </a:r>
            <a:endParaRPr lang="en-US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A682E9E-CC41-C60D-5853-1917067EE8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6485453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Vandaag bereiden jullie je voor op het laatste gesprek!</a:t>
            </a: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r>
              <a:rPr lang="nl-NL" sz="1800" kern="1200" dirty="0">
                <a:latin typeface="+mn-lt"/>
                <a:ea typeface="+mn-ea"/>
                <a:cs typeface="+mn-cs"/>
              </a:rPr>
              <a:t>Jullie gaan de les maken.</a:t>
            </a:r>
            <a:endParaRPr lang="nl-NL" sz="1800" kern="1200" dirty="0">
              <a:latin typeface="+mn-lt"/>
              <a:cs typeface="Arial"/>
            </a:endParaRPr>
          </a:p>
          <a:p>
            <a:endParaRPr lang="nl-NL" sz="1800" kern="1200" dirty="0">
              <a:latin typeface="+mn-lt"/>
              <a:cs typeface="Arial"/>
            </a:endParaRPr>
          </a:p>
          <a:p>
            <a:r>
              <a:rPr lang="nl-NL" sz="1800" kern="1200" dirty="0">
                <a:ea typeface="+mn-lt"/>
                <a:cs typeface="+mn-lt"/>
              </a:rPr>
              <a:t>Na</a:t>
            </a:r>
            <a:r>
              <a:rPr lang="nl-NL" sz="1800" dirty="0">
                <a:ea typeface="+mn-lt"/>
                <a:cs typeface="+mn-lt"/>
              </a:rPr>
              <a:t> </a:t>
            </a:r>
            <a:r>
              <a:rPr lang="nl-NL" sz="1800" kern="1200" dirty="0">
                <a:ea typeface="+mn-lt"/>
                <a:cs typeface="+mn-lt"/>
              </a:rPr>
              <a:t>deze</a:t>
            </a:r>
            <a:r>
              <a:rPr lang="nl-NL" sz="1800" dirty="0">
                <a:ea typeface="+mn-lt"/>
                <a:cs typeface="+mn-lt"/>
              </a:rPr>
              <a:t> </a:t>
            </a:r>
            <a:r>
              <a:rPr lang="nl-NL" sz="1800" kern="1200" dirty="0">
                <a:ea typeface="+mn-lt"/>
                <a:cs typeface="+mn-lt"/>
              </a:rPr>
              <a:t>les:</a:t>
            </a:r>
            <a:r>
              <a:rPr lang="nl-NL" sz="1800" dirty="0">
                <a:ea typeface="+mn-lt"/>
                <a:cs typeface="+mn-lt"/>
              </a:rPr>
              <a:t> 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wat een netwerk is 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wat een kennismakingsgesprek is </a:t>
            </a:r>
            <a:endParaRPr lang="nl-NL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hoe je een lastig gesprek voert</a:t>
            </a:r>
            <a:endParaRPr lang="nl-NL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937F2-09FA-2EED-AE52-DF497C669576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548164-5DE6-0EF2-1264-1DFD99040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449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39C94-DC22-275D-00A6-F2DA50A68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68BD60-718E-1BE5-2CCF-E0003B261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4</a:t>
            </a:r>
            <a:r>
              <a:rPr lang="nl-NL" sz="2800" b="1" kern="1200" dirty="0">
                <a:latin typeface="Arial"/>
                <a:cs typeface="Arial"/>
              </a:rPr>
              <a:t>:</a:t>
            </a:r>
            <a:r>
              <a:rPr lang="nl-NL" sz="2800" dirty="0">
                <a:latin typeface="Arial"/>
                <a:cs typeface="Arial"/>
              </a:rPr>
              <a:t> Gesprekken voeren</a:t>
            </a:r>
            <a:endParaRPr lang="nl-NL" sz="2800" b="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F50CB31-724D-FFDE-3405-2D0176DBB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>
                <a:cs typeface="Arial"/>
              </a:rPr>
              <a:t>Maak de les. </a:t>
            </a:r>
          </a:p>
          <a:p>
            <a:endParaRPr lang="nl-NL" sz="1800" dirty="0">
              <a:cs typeface="Arial"/>
            </a:endParaRPr>
          </a:p>
          <a:p>
            <a:r>
              <a:rPr lang="nl-NL" sz="1800" dirty="0">
                <a:cs typeface="Arial"/>
              </a:rPr>
              <a:t>Je mag samenwerken.</a:t>
            </a:r>
            <a:endParaRPr lang="en-US" dirty="0">
              <a:cs typeface="Arial"/>
            </a:endParaRPr>
          </a:p>
          <a:p>
            <a:endParaRPr lang="nl-NL" sz="1800" dirty="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5DC50-F9DA-8003-5E59-E69D8F73FDAF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dirty="0">
              <a:solidFill>
                <a:srgbClr val="000000"/>
              </a:solidFill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93B769-F2A2-E74D-09D9-ECDC9DD401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0009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70A4D9-3279-14B9-FB9C-4807B6CCDB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 dirty="0">
                <a:latin typeface="Arial"/>
                <a:cs typeface="Arial"/>
              </a:rPr>
              <a:t>Afronding: gesprek met de klas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8082575-E2F3-2BA0-81BF-918F6EF3C1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8015325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Wie wil iets vertellen over wat je geleerd hebt?</a:t>
            </a:r>
            <a:br>
              <a:rPr lang="nl-NL" sz="1800" dirty="0"/>
            </a:br>
            <a:endParaRPr lang="nl-NL" sz="1800"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Wat is een netwerk?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Wie zit er in jouw netwerk?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Wat vertel je over jezelf bij een kennismaking?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89CBF3-6C35-B8B5-AC1D-83747EB532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0BCF7A-82BD-500F-E630-977841E52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8441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DB7DC-5E3E-8A51-1C03-900C3F201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EC2635-A9DB-A1D5-7886-D763A3D2A7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>
                <a:latin typeface="Arial"/>
                <a:cs typeface="Arial"/>
              </a:rPr>
              <a:t>Praktische zaken</a:t>
            </a:r>
            <a:endParaRPr lang="en-US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C4101F3-8DDF-0352-F07E-8BF4043CC8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3220" y="1957564"/>
            <a:ext cx="7472058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nl-NL" sz="1800"/>
          </a:p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B6118E-6205-FD11-D94B-CCF4840A3D1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93E3C301-2A28-E5F9-E8A8-B379880737DC}"/>
              </a:ext>
            </a:extLst>
          </p:cNvPr>
          <p:cNvSpPr txBox="1">
            <a:spLocks/>
          </p:cNvSpPr>
          <p:nvPr/>
        </p:nvSpPr>
        <p:spPr>
          <a:xfrm>
            <a:off x="687387" y="1957564"/>
            <a:ext cx="7205964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00" dirty="0"/>
              <a:t>Datum van laatste Carrière Coach bijeenkomst:</a:t>
            </a:r>
            <a:endParaRPr lang="en-US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</a:t>
            </a:r>
          </a:p>
          <a:p>
            <a:endParaRPr lang="nl-NL" sz="1800" dirty="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Jullie moeten aanwezig zijn om: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….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sz="1800" dirty="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In lokaal: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...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endParaRPr lang="nl-NL" sz="1800" dirty="0">
              <a:cs typeface="Arial" panose="020B0604020202020204"/>
            </a:endParaRPr>
          </a:p>
          <a:p>
            <a:r>
              <a:rPr lang="nl-NL" sz="1800" b="1" dirty="0">
                <a:cs typeface="Arial" panose="020B0604020202020204"/>
              </a:rPr>
              <a:t>Neem je werkboekje mee.</a:t>
            </a:r>
            <a:endParaRPr lang="nl-NL" b="1" dirty="0"/>
          </a:p>
          <a:p>
            <a:endParaRPr lang="nl-NL" sz="1800" dirty="0">
              <a:cs typeface="Arial" panose="020B0604020202020204"/>
            </a:endParaRPr>
          </a:p>
          <a:p>
            <a:endParaRPr lang="nl-NL" sz="1800" dirty="0">
              <a:cs typeface="Arial" panose="020B0604020202020204"/>
            </a:endParaRPr>
          </a:p>
          <a:p>
            <a:endParaRPr lang="nl-NL" sz="1800" dirty="0">
              <a:cs typeface="Arial" panose="020B060402020202020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648B6A-CC05-60DA-787D-B1F00D37F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7944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21698-EA48-3AD2-95CC-894C5898A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2671B-3D19-EFAB-9CCE-40741C7D8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9606" y="3081968"/>
            <a:ext cx="9349812" cy="701608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n-US" dirty="0" err="1">
                <a:latin typeface="Arial"/>
                <a:cs typeface="Arial"/>
              </a:rPr>
              <a:t>Terugkijken</a:t>
            </a:r>
            <a:r>
              <a:rPr lang="en-US" dirty="0">
                <a:latin typeface="Arial"/>
                <a:cs typeface="Arial"/>
              </a:rPr>
              <a:t> op het project </a:t>
            </a:r>
            <a:r>
              <a:rPr lang="en-US" dirty="0" err="1">
                <a:latin typeface="Arial"/>
                <a:cs typeface="Arial"/>
              </a:rPr>
              <a:t>Carrière</a:t>
            </a:r>
            <a:r>
              <a:rPr lang="en-US" dirty="0">
                <a:latin typeface="Arial"/>
                <a:cs typeface="Arial"/>
              </a:rPr>
              <a:t> Coach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3193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72505-BB4B-98AC-B03C-F19CB8266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7FC55-FB86-DB9E-29ED-3589EDEA90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Les 5: </a:t>
            </a:r>
            <a:r>
              <a:rPr lang="en-US" dirty="0" err="1">
                <a:latin typeface="Arial"/>
                <a:cs typeface="Arial"/>
              </a:rPr>
              <a:t>Terugkijken</a:t>
            </a:r>
            <a:endParaRPr lang="en-US" dirty="0" err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A0984-27FF-F211-6F09-C4E8513D6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50918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 err="1">
                <a:cs typeface="Arial"/>
              </a:rPr>
              <a:t>Lesdoel</a:t>
            </a:r>
            <a:endParaRPr lang="nl-NL" dirty="0">
              <a:cs typeface="Arial"/>
            </a:endParaRPr>
          </a:p>
          <a:p>
            <a:r>
              <a:rPr lang="nl-NL" dirty="0">
                <a:cs typeface="Arial"/>
              </a:rPr>
              <a:t>Na deze les: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ea typeface="+mn-lt"/>
                <a:cs typeface="+mn-lt"/>
              </a:rPr>
              <a:t>Weten de leerlingen wat ze hebben geleerd over werk en over zichzelf.</a:t>
            </a:r>
            <a:endParaRPr lang="nl-NL" dirty="0"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/>
            </a:endParaRPr>
          </a:p>
          <a:p>
            <a:r>
              <a:rPr lang="nl-NL" b="1" dirty="0" err="1">
                <a:cs typeface="Arial"/>
              </a:rPr>
              <a:t>Lesvorm</a:t>
            </a:r>
            <a:endParaRPr lang="nl-NL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 panose="020B0604020202020204"/>
              </a:rPr>
              <a:t>De leerlingen maken de les samen met een klasgenoot.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 panose="020B0604020202020204"/>
            </a:endParaRPr>
          </a:p>
          <a:p>
            <a:r>
              <a:rPr lang="nl-NL" b="1" dirty="0">
                <a:cs typeface="Arial"/>
              </a:rPr>
              <a:t>Voorbereiding</a:t>
            </a:r>
            <a:endParaRPr lang="nl-NL" dirty="0"/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Zorg dat iedere leerling een geprint werkboek heeft.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4EF9BC-FDB2-FD9A-6824-AC484DA13A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50903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/>
              <a:t>Introductie van de les</a:t>
            </a:r>
          </a:p>
          <a:p>
            <a:r>
              <a:rPr lang="nl-NL" dirty="0"/>
              <a:t>Gebruik de volgende slides. Ga kort het gesprek aan met de klas. Vertel wat het doel is van terugkijken op het Carrière Coach project.</a:t>
            </a:r>
            <a:endParaRPr lang="nl-NL" dirty="0">
              <a:cs typeface="Arial"/>
            </a:endParaRPr>
          </a:p>
          <a:p>
            <a:endParaRPr lang="nl-NL" b="1"/>
          </a:p>
          <a:p>
            <a:r>
              <a:rPr lang="nl-NL" b="1" dirty="0"/>
              <a:t>Afronding van de les</a:t>
            </a:r>
            <a:endParaRPr lang="nl-NL" b="1" dirty="0">
              <a:cs typeface="Arial"/>
            </a:endParaRPr>
          </a:p>
          <a:p>
            <a:r>
              <a:rPr lang="nl-NL" dirty="0"/>
              <a:t>Rond de les af door met de leerlingen in gesprek te gaan over wat ze hebben geleerd. </a:t>
            </a:r>
            <a:endParaRPr lang="nl-NL" dirty="0">
              <a:cs typeface="Arial"/>
            </a:endParaRPr>
          </a:p>
          <a:p>
            <a:endParaRPr lang="nl-NL"/>
          </a:p>
          <a:p>
            <a:r>
              <a:rPr lang="nl-NL" dirty="0"/>
              <a:t>De volgende slides worden gebruikt tijdens de les. Veel plezier!</a:t>
            </a:r>
            <a:r>
              <a:rPr lang="nl-NL" dirty="0">
                <a:sym typeface="Wingdings" panose="05000000000000000000" pitchFamily="2" charset="2"/>
              </a:rPr>
              <a:t> 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412011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54363-58CD-3EEF-7222-4CA5FBB83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67CC5-B285-F5D3-7D9C-0E28932FF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13062" y="3078196"/>
            <a:ext cx="4165876" cy="701608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Les 5: </a:t>
            </a:r>
            <a:r>
              <a:rPr lang="en-US" dirty="0" err="1">
                <a:latin typeface="Arial"/>
                <a:cs typeface="Arial"/>
              </a:rPr>
              <a:t>Terugkijken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2643096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08232-AAF1-B21B-D637-1DED362F53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Arial"/>
                <a:cs typeface="Arial"/>
              </a:rPr>
              <a:t>Wat is </a:t>
            </a:r>
            <a:r>
              <a:rPr lang="en-US" err="1">
                <a:latin typeface="Arial"/>
                <a:cs typeface="Arial"/>
              </a:rPr>
              <a:t>Carrière</a:t>
            </a:r>
            <a:r>
              <a:rPr lang="en-US">
                <a:latin typeface="Arial"/>
                <a:cs typeface="Arial"/>
              </a:rPr>
              <a:t> Coach?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FF4ED9-430E-08C5-FD14-56FBE0D952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89902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dirty="0">
                <a:cs typeface="Arial"/>
              </a:rPr>
              <a:t>Bij het project Carrière Coach worden leerlingen in één op één gesprekken gecoacht in hun keuze voor werk of een vervolgopleiding. </a:t>
            </a:r>
            <a:r>
              <a:rPr lang="nl-NL" dirty="0">
                <a:solidFill>
                  <a:srgbClr val="212121"/>
                </a:solidFill>
                <a:ea typeface="+mn-lt"/>
                <a:cs typeface="+mn-lt"/>
              </a:rPr>
              <a:t>De </a:t>
            </a:r>
            <a:r>
              <a:rPr lang="nl-NL" dirty="0" err="1">
                <a:solidFill>
                  <a:srgbClr val="212121"/>
                </a:solidFill>
                <a:ea typeface="+mn-lt"/>
                <a:cs typeface="+mn-lt"/>
              </a:rPr>
              <a:t>coachingsgesprekken</a:t>
            </a:r>
            <a:r>
              <a:rPr lang="nl-NL" dirty="0">
                <a:solidFill>
                  <a:srgbClr val="212121"/>
                </a:solidFill>
                <a:ea typeface="+mn-lt"/>
                <a:cs typeface="+mn-lt"/>
              </a:rPr>
              <a:t> worden uitgevoerd door vrijwilligers uit het bedrijfsleven en vinden vier keer plaats op school.</a:t>
            </a:r>
            <a:endParaRPr lang="nl-NL" dirty="0">
              <a:cs typeface="Arial"/>
            </a:endParaRPr>
          </a:p>
          <a:p>
            <a:endParaRPr lang="nl-NL">
              <a:solidFill>
                <a:srgbClr val="212121"/>
              </a:solidFill>
              <a:cs typeface="Arial"/>
            </a:endParaRPr>
          </a:p>
          <a:p>
            <a:r>
              <a:rPr lang="nl-NL" b="1" dirty="0">
                <a:cs typeface="Arial"/>
              </a:rPr>
              <a:t>Wat is het doel?</a:t>
            </a:r>
            <a:endParaRPr lang="nl-NL" dirty="0">
              <a:cs typeface="Arial"/>
            </a:endParaRPr>
          </a:p>
          <a:p>
            <a:r>
              <a:rPr lang="nl-NL" dirty="0">
                <a:ea typeface="+mn-lt"/>
                <a:cs typeface="+mn-lt"/>
              </a:rPr>
              <a:t>Het doel van Carrière Coach is om de leerlingen te laten groeien in zelfvertrouwen en hen een passende keuze te laten maken voor hun toekomst.  </a:t>
            </a:r>
            <a:endParaRPr lang="nl-NL" dirty="0">
              <a:cs typeface="Arial"/>
            </a:endParaRPr>
          </a:p>
          <a:p>
            <a:endParaRPr lang="nl-NL">
              <a:cs typeface="Arial"/>
            </a:endParaRPr>
          </a:p>
          <a:p>
            <a:endParaRPr lang="nl-NL">
              <a:cs typeface="Arial"/>
            </a:endParaRPr>
          </a:p>
          <a:p>
            <a:endParaRPr lang="nl-NL">
              <a:cs typeface="Arial"/>
            </a:endParaRPr>
          </a:p>
          <a:p>
            <a:r>
              <a:rPr lang="nl-NL" dirty="0">
                <a:cs typeface="Arial"/>
              </a:rPr>
              <a:t>Lees meer op: </a:t>
            </a:r>
            <a:r>
              <a:rPr lang="nl-NL" dirty="0">
                <a:ea typeface="+mn-lt"/>
                <a:cs typeface="+mn-lt"/>
                <a:hlinkClick r:id="rId2"/>
              </a:rPr>
              <a:t>Carrière Coach - JINC - helpt jongeren op weg naar werk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0672EE-F6B9-262D-DED8-53F8344F34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453032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>
                <a:solidFill>
                  <a:srgbClr val="000000"/>
                </a:solidFill>
              </a:rPr>
              <a:t>Praktisch</a:t>
            </a:r>
            <a:r>
              <a:rPr lang="nl-NL" dirty="0">
                <a:solidFill>
                  <a:srgbClr val="000000"/>
                </a:solidFill>
              </a:rPr>
              <a:t>:</a:t>
            </a:r>
            <a:endParaRPr lang="en-US" dirty="0">
              <a:solidFill>
                <a:srgbClr val="000000"/>
              </a:solidFill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r>
              <a:rPr lang="nl-NL" dirty="0">
                <a:solidFill>
                  <a:srgbClr val="000000"/>
                </a:solidFill>
              </a:rPr>
              <a:t>De leerlingen hebben in totaal vier gesprekken met hun coach. De gesprekken duren ongeveer 30-45 minuten. </a:t>
            </a:r>
            <a:endParaRPr lang="nl-NL" dirty="0">
              <a:solidFill>
                <a:srgbClr val="000000"/>
              </a:solidFill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r>
              <a:rPr lang="nl-NL" dirty="0">
                <a:solidFill>
                  <a:srgbClr val="000000"/>
                </a:solidFill>
              </a:rPr>
              <a:t>De gesprekken vinden plaats op school.</a:t>
            </a:r>
            <a:endParaRPr lang="nl-NL" dirty="0">
              <a:solidFill>
                <a:srgbClr val="000000"/>
              </a:solidFill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r>
              <a:rPr lang="nl-NL" dirty="0">
                <a:solidFill>
                  <a:srgbClr val="000000"/>
                </a:solidFill>
              </a:rPr>
              <a:t>Vóór de bijeenkomsten maken leerlingen de voorbereidende lessen in de klas. Na het laatste gesprek is er een </a:t>
            </a:r>
            <a:r>
              <a:rPr lang="nl-NL" err="1">
                <a:solidFill>
                  <a:srgbClr val="000000"/>
                </a:solidFill>
              </a:rPr>
              <a:t>reflectieles</a:t>
            </a:r>
            <a:r>
              <a:rPr lang="nl-NL" dirty="0">
                <a:solidFill>
                  <a:srgbClr val="000000"/>
                </a:solidFill>
              </a:rPr>
              <a:t>.</a:t>
            </a:r>
            <a:endParaRPr lang="en-US" dirty="0">
              <a:solidFill>
                <a:srgbClr val="000000"/>
              </a:solidFill>
              <a:cs typeface="Arial"/>
            </a:endParaRPr>
          </a:p>
          <a:p>
            <a:pPr marL="742950" lvl="1" indent="-285750">
              <a:buFont typeface="Courier New,monospace"/>
              <a:buChar char="o"/>
            </a:pPr>
            <a:r>
              <a:rPr lang="nl-NL" dirty="0">
                <a:solidFill>
                  <a:srgbClr val="000000"/>
                </a:solidFill>
              </a:rPr>
              <a:t>Les 1: Kennismaken</a:t>
            </a:r>
            <a:endParaRPr lang="en-US">
              <a:solidFill>
                <a:srgbClr val="000000"/>
              </a:solidFill>
              <a:cs typeface="Arial"/>
            </a:endParaRPr>
          </a:p>
          <a:p>
            <a:pPr marL="742950" lvl="1" indent="-285750">
              <a:buFont typeface="Courier New,monospace"/>
              <a:buChar char="o"/>
            </a:pPr>
            <a:r>
              <a:rPr lang="nl-NL" dirty="0">
                <a:solidFill>
                  <a:srgbClr val="000000"/>
                </a:solidFill>
              </a:rPr>
              <a:t>Les 2: Wat past bij mij?</a:t>
            </a:r>
            <a:endParaRPr lang="en-US">
              <a:solidFill>
                <a:srgbClr val="000000"/>
              </a:solidFill>
              <a:cs typeface="Arial"/>
            </a:endParaRPr>
          </a:p>
          <a:p>
            <a:pPr marL="742950" lvl="1" indent="-285750">
              <a:buFont typeface="Courier New,monospace"/>
              <a:buChar char="o"/>
            </a:pPr>
            <a:r>
              <a:rPr lang="nl-NL" dirty="0">
                <a:solidFill>
                  <a:srgbClr val="000000"/>
                </a:solidFill>
              </a:rPr>
              <a:t>Les 3: Waar wil ik werken?</a:t>
            </a:r>
            <a:endParaRPr lang="nl-NL" dirty="0">
              <a:solidFill>
                <a:srgbClr val="000000"/>
              </a:solidFill>
              <a:cs typeface="Arial"/>
            </a:endParaRPr>
          </a:p>
          <a:p>
            <a:pPr marL="742950" lvl="1" indent="-285750">
              <a:buFont typeface="Courier New,monospace"/>
              <a:buChar char="o"/>
            </a:pPr>
            <a:r>
              <a:rPr lang="nl-NL" dirty="0">
                <a:solidFill>
                  <a:srgbClr val="000000"/>
                </a:solidFill>
              </a:rPr>
              <a:t>Les 4: Gesprekken oefenen</a:t>
            </a:r>
            <a:endParaRPr lang="nl-NL" dirty="0">
              <a:solidFill>
                <a:srgbClr val="000000"/>
              </a:solidFill>
              <a:cs typeface="Arial"/>
            </a:endParaRPr>
          </a:p>
          <a:p>
            <a:pPr marL="742950" lvl="1" indent="-285750">
              <a:buFont typeface="Courier New,monospace"/>
              <a:buChar char="o"/>
            </a:pPr>
            <a:r>
              <a:rPr lang="nl-NL" dirty="0">
                <a:solidFill>
                  <a:srgbClr val="000000"/>
                </a:solidFill>
                <a:cs typeface="Arial"/>
              </a:rPr>
              <a:t>Les 5: Terugkijken</a:t>
            </a:r>
            <a:endParaRPr lang="nl-NL" dirty="0">
              <a:solidFill>
                <a:srgbClr val="000000"/>
              </a:solidFill>
            </a:endParaRPr>
          </a:p>
          <a:p>
            <a:pPr marL="285750" indent="-285750">
              <a:buFont typeface="Wingdings,Sans-Serif"/>
              <a:buChar char="§"/>
            </a:pPr>
            <a:r>
              <a:rPr lang="nl-NL" dirty="0">
                <a:solidFill>
                  <a:srgbClr val="000000"/>
                </a:solidFill>
              </a:rPr>
              <a:t>Als docent begeleid je de leerlingen in hun voorbereiding op de gesprekken.</a:t>
            </a:r>
            <a:endParaRPr lang="en-US" dirty="0">
              <a:solidFill>
                <a:srgbClr val="000000"/>
              </a:solidFill>
              <a:cs typeface="Arial"/>
            </a:endParaRPr>
          </a:p>
          <a:p>
            <a:endParaRPr lang="nl-NL">
              <a:solidFill>
                <a:srgbClr val="000000"/>
              </a:solidFill>
              <a:cs typeface="Arial"/>
            </a:endParaRPr>
          </a:p>
          <a:p>
            <a:endParaRPr lang="nl-NL" sz="2800" b="1">
              <a:solidFill>
                <a:srgbClr val="FFFFFF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96557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B818D-085D-2D40-58C4-235E2A382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888D7-3AAA-6291-97DD-3A5EB4199F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en-US" sz="2800" err="1">
                <a:latin typeface="Arial"/>
                <a:cs typeface="Arial"/>
              </a:rPr>
              <a:t>Introductie</a:t>
            </a:r>
            <a:endParaRPr lang="en-US" sz="28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39433-5F43-FE96-464D-EA0408E2B5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710533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Jullie hebben het laatste gesprek met je coach gehad. </a:t>
            </a:r>
            <a:endParaRPr lang="en-US" sz="1800" dirty="0">
              <a:cs typeface="Arial" panose="020B0604020202020204"/>
            </a:endParaRPr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Wie weet er nog waar het vorige gesprek over ging?</a:t>
            </a:r>
            <a:endParaRPr lang="en-US" sz="1800" dirty="0"/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Wie wil wat vertellen over het gesprek?</a:t>
            </a:r>
            <a:endParaRPr lang="en-US" sz="180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4965C1-BA9D-DC9B-1810-E800EE56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1433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4043F3-D882-4E9A-6182-3F021FB7D6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dirty="0">
                <a:latin typeface="Arial"/>
                <a:cs typeface="Arial"/>
              </a:rPr>
              <a:t>Les 5: Terugkijken</a:t>
            </a:r>
            <a:endParaRPr lang="en-US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A682E9E-CC41-C60D-5853-1917067EE8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6573951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>
                <a:cs typeface="Arial"/>
              </a:rPr>
              <a:t>Vandaag kijken jullie terug op de gesprekken met je coach.</a:t>
            </a:r>
          </a:p>
          <a:p>
            <a:endParaRPr lang="nl-NL" sz="1800" dirty="0">
              <a:cs typeface="Arial"/>
            </a:endParaRPr>
          </a:p>
          <a:p>
            <a:r>
              <a:rPr lang="nl-NL" sz="1800" kern="1200" dirty="0">
                <a:latin typeface="+mn-lt"/>
                <a:ea typeface="+mn-ea"/>
                <a:cs typeface="+mn-cs"/>
              </a:rPr>
              <a:t>Jullie gaan de les maken.</a:t>
            </a:r>
            <a:endParaRPr lang="nl-NL" sz="1800" kern="1200">
              <a:latin typeface="+mn-lt"/>
              <a:cs typeface="Arial"/>
            </a:endParaRPr>
          </a:p>
          <a:p>
            <a:endParaRPr lang="nl-NL" sz="1800" kern="1200" dirty="0">
              <a:latin typeface="+mn-lt"/>
              <a:cs typeface="Arial"/>
            </a:endParaRPr>
          </a:p>
          <a:p>
            <a:r>
              <a:rPr lang="nl-NL" sz="1800" kern="1200" dirty="0">
                <a:latin typeface="+mn-lt"/>
                <a:ea typeface="+mn-ea"/>
                <a:cs typeface="+mn-cs"/>
              </a:rPr>
              <a:t>Na deze les:</a:t>
            </a:r>
            <a:endParaRPr lang="nl-NL" sz="1800" kern="1200" dirty="0">
              <a:latin typeface="+mn-lt"/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cs typeface="Arial"/>
              </a:rPr>
              <a:t>Weet je wat je hebt geleerd van de coach gesprekken</a:t>
            </a:r>
            <a:endParaRPr lang="nl-NL" dirty="0"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cs typeface="Arial"/>
              </a:rPr>
              <a:t>Weet je wat je klasgenoot heeft geleerd van de coach gesprekken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937F2-09FA-2EED-AE52-DF497C669576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548164-5DE6-0EF2-1264-1DFD99040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34484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39C94-DC22-275D-00A6-F2DA50A68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68BD60-718E-1BE5-2CCF-E0003B261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5</a:t>
            </a:r>
            <a:r>
              <a:rPr lang="nl-NL" sz="2800" b="1" kern="1200" dirty="0">
                <a:latin typeface="Arial"/>
                <a:cs typeface="Arial"/>
              </a:rPr>
              <a:t>:</a:t>
            </a:r>
            <a:r>
              <a:rPr lang="nl-NL" sz="2800" dirty="0">
                <a:latin typeface="Arial"/>
                <a:cs typeface="Arial"/>
              </a:rPr>
              <a:t> Terugkijken</a:t>
            </a:r>
            <a:endParaRPr lang="nl-NL" sz="2800" b="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F50CB31-724D-FFDE-3405-2D0176DBB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>
                <a:cs typeface="Arial"/>
              </a:rPr>
              <a:t>Maak de les. </a:t>
            </a:r>
          </a:p>
          <a:p>
            <a:endParaRPr lang="nl-NL" sz="1800" dirty="0">
              <a:cs typeface="Arial"/>
            </a:endParaRPr>
          </a:p>
          <a:p>
            <a:r>
              <a:rPr lang="nl-NL" sz="1800" dirty="0">
                <a:cs typeface="Arial"/>
              </a:rPr>
              <a:t>Je mag samenwerken.</a:t>
            </a:r>
            <a:endParaRPr lang="en-US" dirty="0">
              <a:cs typeface="Arial"/>
            </a:endParaRPr>
          </a:p>
          <a:p>
            <a:endParaRPr lang="nl-NL" sz="1800" dirty="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5DC50-F9DA-8003-5E59-E69D8F73FDAF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dirty="0">
              <a:solidFill>
                <a:srgbClr val="000000"/>
              </a:solidFill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93B769-F2A2-E74D-09D9-ECDC9DD401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9839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70A4D9-3279-14B9-FB9C-4807B6CCDB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 dirty="0">
                <a:latin typeface="Arial"/>
                <a:cs typeface="Arial"/>
              </a:rPr>
              <a:t>Afronding: gesprek met de klas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8082575-E2F3-2BA0-81BF-918F6EF3C1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8015325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Wie wil iets vertellen over Carrière Coach?</a:t>
            </a:r>
            <a:br>
              <a:rPr lang="nl-NL" sz="1800" dirty="0"/>
            </a:br>
            <a:endParaRPr lang="nl-NL" sz="180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Wat vond je het leukste aan de gesprekken?</a:t>
            </a:r>
            <a:endParaRPr lang="nl-NL" dirty="0"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Was er een grappig moment wat je hebt onthouden?</a:t>
            </a:r>
            <a:endParaRPr lang="nl-NL" dirty="0"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Wie heeft er al een keuze gemaakt voor werk of een opleiding?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89CBF3-6C35-B8B5-AC1D-83747EB532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0BCF7A-82BD-500F-E630-977841E52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4207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A19C01-AB49-1A04-DCAE-2434503EE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6791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21698-EA48-3AD2-95CC-894C5898A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2671B-3D19-EFAB-9CCE-40741C7D8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63244" y="3072788"/>
            <a:ext cx="7862536" cy="701608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n-US">
                <a:latin typeface="Arial"/>
                <a:cs typeface="Arial"/>
              </a:rPr>
              <a:t>Het </a:t>
            </a:r>
            <a:r>
              <a:rPr lang="en-US" err="1">
                <a:latin typeface="Arial"/>
                <a:cs typeface="Arial"/>
              </a:rPr>
              <a:t>eerste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gesprek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voorbereiden</a:t>
            </a:r>
            <a:endParaRPr lang="en-US" err="1"/>
          </a:p>
        </p:txBody>
      </p:sp>
    </p:spTree>
    <p:extLst>
      <p:ext uri="{BB962C8B-B14F-4D97-AF65-F5344CB8AC3E}">
        <p14:creationId xmlns:p14="http://schemas.microsoft.com/office/powerpoint/2010/main" val="4118774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72505-BB4B-98AC-B03C-F19CB8266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7FC55-FB86-DB9E-29ED-3589EDEA90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Arial"/>
                <a:cs typeface="Arial"/>
              </a:rPr>
              <a:t>Les 1: Wat is </a:t>
            </a:r>
            <a:r>
              <a:rPr lang="en-US" err="1">
                <a:latin typeface="Arial"/>
                <a:cs typeface="Arial"/>
              </a:rPr>
              <a:t>Carrière</a:t>
            </a:r>
            <a:r>
              <a:rPr lang="en-US">
                <a:latin typeface="Arial"/>
                <a:cs typeface="Arial"/>
              </a:rPr>
              <a:t> Coach?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A0984-27FF-F211-6F09-C4E8513D6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50918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err="1">
                <a:cs typeface="Arial"/>
              </a:rPr>
              <a:t>Lesdoel</a:t>
            </a:r>
            <a:endParaRPr lang="nl-NL">
              <a:cs typeface="Arial"/>
            </a:endParaRPr>
          </a:p>
          <a:p>
            <a:r>
              <a:rPr lang="nl-NL">
                <a:cs typeface="Arial"/>
              </a:rPr>
              <a:t>Na deze les:</a:t>
            </a:r>
            <a:endParaRPr lang="en-US"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/>
              </a:rPr>
              <a:t>Weten de leerlingen wat Carrière Coach is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/>
              </a:rPr>
              <a:t>Weten de leerlingen waar de coach hen bij gaat helpen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/>
              </a:rPr>
              <a:t>Kunnen de leerlingen meer over zichzelf vertellen</a:t>
            </a:r>
            <a:endParaRPr lang="nl-NL"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>
              <a:cs typeface="Arial"/>
            </a:endParaRPr>
          </a:p>
          <a:p>
            <a:r>
              <a:rPr lang="nl-NL" b="1" err="1">
                <a:cs typeface="Arial"/>
              </a:rPr>
              <a:t>Lesvorm</a:t>
            </a:r>
            <a:endParaRPr lang="nl-NL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 panose="020B0604020202020204"/>
              </a:rPr>
              <a:t>De leerlingen maken de les voor zichzelf, maar mogen samenwerken. 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>
              <a:cs typeface="Arial" panose="020B0604020202020204"/>
            </a:endParaRPr>
          </a:p>
          <a:p>
            <a:r>
              <a:rPr lang="nl-NL" b="1" dirty="0">
                <a:cs typeface="Arial"/>
              </a:rPr>
              <a:t>Voorbereiding</a:t>
            </a:r>
            <a:endParaRPr lang="nl-NL">
              <a:cs typeface="Arial" panose="020B0604020202020204"/>
            </a:endParaRPr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Zorg dat iedere leerling een geprint werkboek heeft.</a:t>
            </a:r>
            <a:endParaRPr lang="en-US">
              <a:cs typeface="Arial"/>
            </a:endParaRPr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Vul de praktische informatie in op slide 12.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4EF9BC-FDB2-FD9A-6824-AC484DA13A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50903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/>
              <a:t>Introductie van de les</a:t>
            </a:r>
          </a:p>
          <a:p>
            <a:r>
              <a:rPr lang="nl-NL" dirty="0"/>
              <a:t>Gebruik de volgende slides. Ga kort het gesprek aan met de klas. Vertel wat het doel is van Carrière Coach is en wat ze er aan hebben.</a:t>
            </a:r>
            <a:endParaRPr lang="nl-NL" dirty="0">
              <a:cs typeface="Arial"/>
            </a:endParaRPr>
          </a:p>
          <a:p>
            <a:endParaRPr lang="nl-NL" b="1"/>
          </a:p>
          <a:p>
            <a:r>
              <a:rPr lang="nl-NL" b="1" dirty="0"/>
              <a:t>Afronding van de les</a:t>
            </a:r>
            <a:endParaRPr lang="nl-NL" b="1" dirty="0">
              <a:cs typeface="Arial"/>
            </a:endParaRPr>
          </a:p>
          <a:p>
            <a:r>
              <a:rPr lang="nl-NL" dirty="0"/>
              <a:t>Rond de les af door met de leerlingen in gesprek te gaan over wat ze hebben geleerd. Bespreek daarna de praktische zaken (datum, tijd, plaats).</a:t>
            </a:r>
            <a:endParaRPr lang="nl-NL" dirty="0">
              <a:cs typeface="Arial"/>
            </a:endParaRPr>
          </a:p>
          <a:p>
            <a:endParaRPr lang="nl-NL"/>
          </a:p>
          <a:p>
            <a:r>
              <a:rPr lang="nl-NL" dirty="0"/>
              <a:t>De volgende slides worden gebruikt tijdens de les. De les begint met een video. Veel plezier!</a:t>
            </a:r>
            <a:r>
              <a:rPr lang="nl-NL" dirty="0">
                <a:sym typeface="Wingdings" panose="05000000000000000000" pitchFamily="2" charset="2"/>
              </a:rPr>
              <a:t> </a:t>
            </a:r>
            <a:endParaRPr lang="nl-NL">
              <a:cs typeface="Arial"/>
            </a:endParaRPr>
          </a:p>
          <a:p>
            <a:endParaRPr lang="nl-NL" dirty="0">
              <a:cs typeface="Arial"/>
              <a:sym typeface="Wingdings" panose="05000000000000000000" pitchFamily="2" charset="2"/>
            </a:endParaRPr>
          </a:p>
          <a:p>
            <a:endParaRPr lang="nl-NL" dirty="0">
              <a:cs typeface="Arial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124901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54363-58CD-3EEF-7222-4CA5FBB83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67CC5-B285-F5D3-7D9C-0E28932FF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44845" y="3078196"/>
            <a:ext cx="5102309" cy="701608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Les 1: </a:t>
            </a:r>
            <a:r>
              <a:rPr lang="en-US" err="1">
                <a:latin typeface="Arial"/>
                <a:cs typeface="Arial"/>
              </a:rPr>
              <a:t>Kennismaken</a:t>
            </a:r>
            <a:r>
              <a:rPr lang="en-US" dirty="0">
                <a:latin typeface="Arial"/>
                <a:cs typeface="Arial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6928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B818D-085D-2D40-58C4-235E2A382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888D7-3AAA-6291-97DD-3A5EB4199F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en-US" sz="2800" err="1">
                <a:latin typeface="Arial"/>
                <a:cs typeface="Arial"/>
              </a:rPr>
              <a:t>Introductie</a:t>
            </a:r>
            <a:endParaRPr lang="en-US" sz="28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39433-5F43-FE96-464D-EA0408E2B5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/>
              <a:t>Binnenkort doen jullie mee met Carrière Coach</a:t>
            </a:r>
            <a:r>
              <a:rPr lang="nl-NL" sz="1800" b="1"/>
              <a:t>.</a:t>
            </a:r>
            <a:endParaRPr lang="nl-NL" sz="1800"/>
          </a:p>
          <a:p>
            <a:r>
              <a:rPr lang="nl-NL" sz="1800"/>
              <a:t>Jullie krijgen hulp bij het kiezen voor werk of een opleiding.</a:t>
            </a:r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r>
              <a:rPr lang="nl-NL" sz="1800">
                <a:cs typeface="Arial"/>
              </a:rPr>
              <a:t>Bekijk samen de video.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nl-NL" sz="1800">
              <a:cs typeface="Arial"/>
            </a:endParaRPr>
          </a:p>
          <a:p>
            <a:r>
              <a:rPr lang="nl-NL" sz="1800"/>
              <a:t> </a:t>
            </a:r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pic>
        <p:nvPicPr>
          <p:cNvPr id="5" name="Online Media 4" title="JINCwijzer Carrière Coach">
            <a:hlinkClick r:id="" action="ppaction://noaction"/>
            <a:extLst>
              <a:ext uri="{FF2B5EF4-FFF2-40B4-BE49-F238E27FC236}">
                <a16:creationId xmlns:a16="http://schemas.microsoft.com/office/drawing/2014/main" id="{B07DC761-FA68-8C55-C917-3ABDE4634FF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250320" y="2530641"/>
            <a:ext cx="5296069" cy="298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24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4043F3-D882-4E9A-6182-3F021FB7D6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1: Kennismaken</a:t>
            </a:r>
            <a:endParaRPr lang="nl-NL" sz="2800" b="1" kern="120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A682E9E-CC41-C60D-5853-1917067EE8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kern="1200" dirty="0">
                <a:latin typeface="+mn-lt"/>
                <a:ea typeface="+mn-ea"/>
                <a:cs typeface="+mn-cs"/>
              </a:rPr>
              <a:t>Jullie gaan de les maken.</a:t>
            </a:r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  <a:p>
            <a:r>
              <a:rPr lang="nl-NL" sz="1800" kern="1200" dirty="0">
                <a:ea typeface="+mn-lt"/>
                <a:cs typeface="+mn-lt"/>
              </a:rPr>
              <a:t>Na</a:t>
            </a:r>
            <a:r>
              <a:rPr lang="nl-NL" sz="1800" dirty="0">
                <a:ea typeface="+mn-lt"/>
                <a:cs typeface="+mn-lt"/>
              </a:rPr>
              <a:t> </a:t>
            </a:r>
            <a:r>
              <a:rPr lang="nl-NL" sz="1800" kern="1200" dirty="0">
                <a:ea typeface="+mn-lt"/>
                <a:cs typeface="+mn-lt"/>
              </a:rPr>
              <a:t>deze</a:t>
            </a:r>
            <a:r>
              <a:rPr lang="nl-NL" sz="1800" dirty="0">
                <a:ea typeface="+mn-lt"/>
                <a:cs typeface="+mn-lt"/>
              </a:rPr>
              <a:t> </a:t>
            </a:r>
            <a:r>
              <a:rPr lang="nl-NL" sz="1800" kern="1200" dirty="0">
                <a:ea typeface="+mn-lt"/>
                <a:cs typeface="+mn-lt"/>
              </a:rPr>
              <a:t>les: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>
                <a:ea typeface="+mn-lt"/>
                <a:cs typeface="+mn-lt"/>
              </a:rPr>
              <a:t>Weet je wat Carrière Coach is</a:t>
            </a:r>
            <a:endParaRPr lang="nl-NL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>
                <a:ea typeface="+mn-lt"/>
                <a:cs typeface="+mn-lt"/>
              </a:rPr>
              <a:t>Weet je waar de coach jou bij gaat helpen</a:t>
            </a:r>
            <a:endParaRPr lang="nl-NL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>
                <a:ea typeface="+mn-lt"/>
                <a:cs typeface="+mn-lt"/>
              </a:rPr>
              <a:t>Kan je meer over jezelf vertellen</a:t>
            </a:r>
            <a:endParaRPr lang="nl-NL">
              <a:cs typeface="Arial" panose="020B0604020202020204"/>
            </a:endParaRPr>
          </a:p>
          <a:p>
            <a:endParaRPr lang="nl-NL" sz="1800">
              <a:cs typeface="Arial" panose="020B0604020202020204"/>
            </a:endParaRPr>
          </a:p>
          <a:p>
            <a:endParaRPr lang="nl-NL" sz="180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937F2-09FA-2EED-AE52-DF497C669576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kern="120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497504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JINC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39D"/>
      </a:accent1>
      <a:accent2>
        <a:srgbClr val="0064A8"/>
      </a:accent2>
      <a:accent3>
        <a:srgbClr val="482583"/>
      </a:accent3>
      <a:accent4>
        <a:srgbClr val="76B72A"/>
      </a:accent4>
      <a:accent5>
        <a:srgbClr val="3FA534"/>
      </a:accent5>
      <a:accent6>
        <a:srgbClr val="EF7D00"/>
      </a:accent6>
      <a:hlink>
        <a:srgbClr val="0064A8"/>
      </a:hlink>
      <a:folHlink>
        <a:srgbClr val="00A29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4" id="{D806DC4B-A756-A743-ACC1-23267F8EF10C}" vid="{CA242660-E9EF-CB45-BE8C-2CC6FDABD57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767b3649a654bce97e31a36bc3ad1a0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Lesmateriaal</TermName>
          <TermId xmlns="http://schemas.microsoft.com/office/infopath/2007/PartnerControls">e13d972b-0a7b-446a-80f9-4ed21cec7f88</TermId>
        </TermInfo>
      </Terms>
    </n767b3649a654bce97e31a36bc3ad1a0>
    <Jaar xmlns="0bc78f3a-80ff-4f68-8b50-8d4b865c6ffc">2026</Jaar>
    <pede4296f6224c8f8b3fdac8a6257f26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Landelijk</TermName>
          <TermId xmlns="http://schemas.microsoft.com/office/infopath/2007/PartnerControls">8e67b87a-43af-4d5a-9c00-76c7a13eaeff</TermId>
        </TermInfo>
      </Terms>
    </pede4296f6224c8f8b3fdac8a6257f26>
    <jd609f9a068548b18010843df49f766e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Digitaal</TermName>
          <TermId xmlns="http://schemas.microsoft.com/office/infopath/2007/PartnerControls">8462f3f2-60fb-4aaf-96a2-3eace8e01878</TermId>
        </TermInfo>
      </Terms>
    </jd609f9a068548b18010843df49f766e>
    <TaxCatchAll xmlns="9115a0db-3d1a-42ed-9cab-1d3c3f339b82">
      <Value>197</Value>
      <Value>64</Value>
      <Value>45</Value>
      <Value>218</Value>
    </TaxCatchAll>
    <hfe2b28b542645899cc533aa4de6156a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School/docent</TermName>
          <TermId xmlns="http://schemas.microsoft.com/office/infopath/2007/PartnerControls">8500e89f-fbf4-4355-8d6e-1b09acebcc0e</TermId>
        </TermInfo>
      </Terms>
    </hfe2b28b542645899cc533aa4de6156a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FE34D11252AB43AB0E6571D8A2515D" ma:contentTypeVersion="14" ma:contentTypeDescription="Een nieuw document maken." ma:contentTypeScope="" ma:versionID="6986f8cba82853ca5daff863fbeb20e4">
  <xsd:schema xmlns:xsd="http://www.w3.org/2001/XMLSchema" xmlns:xs="http://www.w3.org/2001/XMLSchema" xmlns:p="http://schemas.microsoft.com/office/2006/metadata/properties" xmlns:ns2="9115a0db-3d1a-42ed-9cab-1d3c3f339b82" xmlns:ns3="0bc78f3a-80ff-4f68-8b50-8d4b865c6ffc" xmlns:ns4="7a0363a8-fedc-48a8-b6ea-9fecb85756ef" targetNamespace="http://schemas.microsoft.com/office/2006/metadata/properties" ma:root="true" ma:fieldsID="d642ca19f516005ac7c14a13fa1d2a0d" ns2:_="" ns3:_="" ns4:_="">
    <xsd:import namespace="9115a0db-3d1a-42ed-9cab-1d3c3f339b82"/>
    <xsd:import namespace="0bc78f3a-80ff-4f68-8b50-8d4b865c6ffc"/>
    <xsd:import namespace="7a0363a8-fedc-48a8-b6ea-9fecb85756ef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n767b3649a654bce97e31a36bc3ad1a0" minOccurs="0"/>
                <xsd:element ref="ns2:pede4296f6224c8f8b3fdac8a6257f26" minOccurs="0"/>
                <xsd:element ref="ns2:jd609f9a068548b18010843df49f766e" minOccurs="0"/>
                <xsd:element ref="ns2:hfe2b28b542645899cc533aa4de6156a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Jaar" minOccurs="0"/>
                <xsd:element ref="ns3:MediaServiceDateTaken" minOccurs="0"/>
                <xsd:element ref="ns3:MediaLengthInSeconds" minOccurs="0"/>
                <xsd:element ref="ns3:MediaServiceSearchProperties" minOccurs="0"/>
                <xsd:element ref="ns3:MediaServiceObjectDetectorVersions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15a0db-3d1a-42ed-9cab-1d3c3f339b82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d105278b-bf16-49fb-9009-79fcfde5153b}" ma:internalName="TaxCatchAll" ma:showField="CatchAllData" ma:web="9115a0db-3d1a-42ed-9cab-1d3c3f339b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767b3649a654bce97e31a36bc3ad1a0" ma:index="10" ma:taxonomy="true" ma:internalName="n767b3649a654bce97e31a36bc3ad1a0" ma:taxonomyFieldName="Onderwerp_x0020__x002d__x0020_Standaard_x0020_documenten" ma:displayName="Onderwerp" ma:default="" ma:fieldId="{7767b364-9a65-4bce-97e3-1a36bc3ad1a0}" ma:sspId="73681652-e1ec-4c19-9835-b6085d87a124" ma:termSetId="b4b756f5-4292-45f0-a361-476953d4295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ede4296f6224c8f8b3fdac8a6257f26" ma:index="12" ma:taxonomy="true" ma:internalName="pede4296f6224c8f8b3fdac8a6257f26" ma:taxonomyFieldName="Vestiging" ma:displayName="Vestiging" ma:default="" ma:fieldId="{9ede4296-f622-4c8f-8b3f-dac8a6257f26}" ma:taxonomyMulti="true" ma:sspId="73681652-e1ec-4c19-9835-b6085d87a124" ma:termSetId="f446a668-6003-418a-a607-a1f832ba3e4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d609f9a068548b18010843df49f766e" ma:index="14" ma:taxonomy="true" ma:internalName="jd609f9a068548b18010843df49f766e" ma:taxonomyFieldName="Kwaliteit_x0020__x002d__x0020_Standaarddocumenten" ma:displayName="Soort" ma:default="" ma:fieldId="{3d609f9a-0685-48b1-8010-843df49f766e}" ma:sspId="73681652-e1ec-4c19-9835-b6085d87a124" ma:termSetId="182eb5e4-ab75-4bf0-9729-043873a17ebc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hfe2b28b542645899cc533aa4de6156a" ma:index="16" ma:taxonomy="true" ma:internalName="hfe2b28b542645899cc533aa4de6156a" ma:taxonomyFieldName="Doelgroep" ma:displayName="Doelgroep" ma:default="" ma:fieldId="{1fe2b28b-5426-4589-9cc5-33aa4de6156a}" ma:sspId="73681652-e1ec-4c19-9835-b6085d87a124" ma:termSetId="22d96944-0502-4eed-8e71-50415f5a51a9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c78f3a-80ff-4f68-8b50-8d4b865c6f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8" nillable="true" ma:displayName="MediaServiceFastMetadata" ma:hidden="true" ma:internalName="MediaServiceFastMetadata" ma:readOnly="true">
      <xsd:simpleType>
        <xsd:restriction base="dms:Note"/>
      </xsd:simpleType>
    </xsd:element>
    <xsd:element name="Jaar" ma:index="21" nillable="true" ma:displayName="Jaar" ma:decimals="0" ma:default="2021" ma:format="Dropdown" ma:internalName="Jaar" ma:percentage="FALSE">
      <xsd:simpleType>
        <xsd:restriction base="dms:Number"/>
      </xsd:simpleType>
    </xsd:element>
    <xsd:element name="MediaServiceDateTaken" ma:index="2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0363a8-fedc-48a8-b6ea-9fecb85756ef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96FB54-96E4-4453-A837-D6DF3AF6C3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9BB040C-E9A1-48F6-B067-C26F9DB96D4E}">
  <ds:schemaRefs>
    <ds:schemaRef ds:uri="d3364cbc-b937-40b6-8fe9-7c07cc1e486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3064B05-50F9-40BA-A71A-4F7A71B823AE}"/>
</file>

<file path=docProps/app.xml><?xml version="1.0" encoding="utf-8"?>
<Properties xmlns="http://schemas.openxmlformats.org/officeDocument/2006/extended-properties" xmlns:vt="http://schemas.openxmlformats.org/officeDocument/2006/docPropsVTypes">
  <Template>JINC presentatie algemeen - Nederlands</Template>
  <Application>Microsoft Office PowerPoint</Application>
  <PresentationFormat>Widescreen</PresentationFormat>
  <Slides>44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Kantoorthema</vt:lpstr>
      <vt:lpstr>PowerPoint Presentation</vt:lpstr>
      <vt:lpstr>Inhoud</vt:lpstr>
      <vt:lpstr>Wat is Carrière Coach?</vt:lpstr>
      <vt:lpstr>Wat is Carrière Coach?</vt:lpstr>
      <vt:lpstr>Het eerste gesprek voorbereiden</vt:lpstr>
      <vt:lpstr>Les 1: Wat is Carrière Coach?</vt:lpstr>
      <vt:lpstr>Les 1: Kennismaken </vt:lpstr>
      <vt:lpstr>Introductie</vt:lpstr>
      <vt:lpstr>Les 1: Kennismaken</vt:lpstr>
      <vt:lpstr>Les 1: Kennismaken</vt:lpstr>
      <vt:lpstr>Afronding: gesprek met de klas</vt:lpstr>
      <vt:lpstr>Praktische zaken</vt:lpstr>
      <vt:lpstr>Het  tweede gesprek voorbereiden</vt:lpstr>
      <vt:lpstr>Les 2: Wat past bij mij?</vt:lpstr>
      <vt:lpstr>Les 2: Wat past bij mij? </vt:lpstr>
      <vt:lpstr>Introductie</vt:lpstr>
      <vt:lpstr>Les 2: Wat past bij mij?</vt:lpstr>
      <vt:lpstr>Les 2: Wat past bij mij?</vt:lpstr>
      <vt:lpstr>Afronding: gesprek met de klas</vt:lpstr>
      <vt:lpstr>Praktische zaken</vt:lpstr>
      <vt:lpstr>Het  derde gesprek voorbereiden</vt:lpstr>
      <vt:lpstr>Les 3: Waar wil ik werken?</vt:lpstr>
      <vt:lpstr>Les 3: Waar wil ik werken? </vt:lpstr>
      <vt:lpstr>Introductie</vt:lpstr>
      <vt:lpstr>Les 3: Waar wil ik werken?</vt:lpstr>
      <vt:lpstr>Les 3: Waar wil ik werken?</vt:lpstr>
      <vt:lpstr>Afronding: gesprek met de klas</vt:lpstr>
      <vt:lpstr>Praktische zaken</vt:lpstr>
      <vt:lpstr>Het laatste gesprek voorbereiden</vt:lpstr>
      <vt:lpstr>Les 4: Gesprekken voeren</vt:lpstr>
      <vt:lpstr>Les 4: Gesprekken oefenen</vt:lpstr>
      <vt:lpstr>Introductie</vt:lpstr>
      <vt:lpstr>Les 4: Gesprekken voeren</vt:lpstr>
      <vt:lpstr>Les 4: Gesprekken voeren</vt:lpstr>
      <vt:lpstr>Afronding: gesprek met de klas</vt:lpstr>
      <vt:lpstr>Praktische zaken</vt:lpstr>
      <vt:lpstr>Terugkijken op het project Carrière Coach </vt:lpstr>
      <vt:lpstr>Les 5: Terugkijken</vt:lpstr>
      <vt:lpstr>Les 5: Terugkijken</vt:lpstr>
      <vt:lpstr>Introductie</vt:lpstr>
      <vt:lpstr>Les 5: Terugkijken</vt:lpstr>
      <vt:lpstr>Les 5: Terugkijken</vt:lpstr>
      <vt:lpstr>Afronding: gesprek met de klas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Kim Asma</dc:creator>
  <cp:revision>66</cp:revision>
  <dcterms:created xsi:type="dcterms:W3CDTF">2025-03-09T14:24:03Z</dcterms:created>
  <dcterms:modified xsi:type="dcterms:W3CDTF">2026-04-01T12:20:59Z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0x01010058FE34D11252AB43AB0E6571D8A2515D</vt:lpwstr>
  </property>
  <property fmtid="{D5CDD505-2E9C-101B-9397-08002B2CF9AE}" pid="3" name="Jaar">
    <vt:lpwstr>1197;#2020|5f1034cc-68ff-42bc-97d8-f9ad7c7cd681</vt:lpwstr>
  </property>
  <property fmtid="{D5CDD505-2E9C-101B-9397-08002B2CF9AE}" pid="4" name="Kwaliteit_x0020__x002d__x0020_Communicatie_x002d_uiting">
    <vt:lpwstr>1378;#Werkbestand|470b9f7f-400e-4cab-9e93-ef44aba5bf86</vt:lpwstr>
  </property>
  <property fmtid="{D5CDD505-2E9C-101B-9397-08002B2CF9AE}" pid="5" name="Vestiging">
    <vt:lpwstr>45;#Landelijk|8e67b87a-43af-4d5a-9c00-76c7a13eaeff</vt:lpwstr>
  </property>
  <property fmtid="{D5CDD505-2E9C-101B-9397-08002B2CF9AE}" pid="6" name="Onderwerp - Communicatieuiting">
    <vt:lpwstr>1448;#Presentatie|9876b65d-cb3e-492c-9d66-a284bf929790</vt:lpwstr>
  </property>
  <property fmtid="{D5CDD505-2E9C-101B-9397-08002B2CF9AE}" pid="7" name="Kwaliteit - Communicatie-uiting">
    <vt:lpwstr>1378;#Werkbestand|470b9f7f-400e-4cab-9e93-ef44aba5bf86</vt:lpwstr>
  </property>
  <property fmtid="{D5CDD505-2E9C-101B-9397-08002B2CF9AE}" pid="8" name="MediaServiceImageTags">
    <vt:lpwstr/>
  </property>
  <property fmtid="{D5CDD505-2E9C-101B-9397-08002B2CF9AE}" pid="9" name="Onderwerp_x0020__x002d__x0020_Communicatieuiting">
    <vt:lpwstr>1448;#Presentatie|9876b65d-cb3e-492c-9d66-a284bf929790</vt:lpwstr>
  </property>
  <property fmtid="{D5CDD505-2E9C-101B-9397-08002B2CF9AE}" pid="10" name="Onderwerp_x0020__x002d__x0020_Standaard_x0020_documenten">
    <vt:lpwstr>218;#Lesmateriaal|e13d972b-0a7b-446a-80f9-4ed21cec7f88</vt:lpwstr>
  </property>
  <property fmtid="{D5CDD505-2E9C-101B-9397-08002B2CF9AE}" pid="11" name="Kwaliteit - Standaarddocumenten">
    <vt:lpwstr>197;#Digitaal|8462f3f2-60fb-4aaf-96a2-3eace8e01878</vt:lpwstr>
  </property>
  <property fmtid="{D5CDD505-2E9C-101B-9397-08002B2CF9AE}" pid="12" name="Kwaliteit_x0020__x002d__x0020_Standaarddocumenten">
    <vt:lpwstr>197;#Digitaal|8462f3f2-60fb-4aaf-96a2-3eace8e01878</vt:lpwstr>
  </property>
  <property fmtid="{D5CDD505-2E9C-101B-9397-08002B2CF9AE}" pid="13" name="Onderwerp - Standaard documenten">
    <vt:lpwstr>218;#Lesmateriaal|e13d972b-0a7b-446a-80f9-4ed21cec7f88</vt:lpwstr>
  </property>
  <property fmtid="{D5CDD505-2E9C-101B-9397-08002B2CF9AE}" pid="14" name="Doelgroep">
    <vt:lpwstr>64;#School/docent|8500e89f-fbf4-4355-8d6e-1b09acebcc0e</vt:lpwstr>
  </property>
</Properties>
</file>