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291" r:id="rId6"/>
    <p:sldId id="297" r:id="rId7"/>
    <p:sldId id="290" r:id="rId8"/>
    <p:sldId id="301" r:id="rId9"/>
    <p:sldId id="296" r:id="rId10"/>
    <p:sldId id="310" r:id="rId11"/>
    <p:sldId id="292" r:id="rId12"/>
    <p:sldId id="294" r:id="rId13"/>
    <p:sldId id="303" r:id="rId14"/>
    <p:sldId id="295" r:id="rId15"/>
    <p:sldId id="302" r:id="rId16"/>
    <p:sldId id="309" r:id="rId1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6281B4-4B70-B6E7-E58B-81F78EE5E3EF}" v="3" dt="2026-04-01T12:22:26.9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95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lla Huikeshoven" userId="S::shuikeshoven@jinc.nl::8bae0ebe-184a-4691-a33e-1f19fe54f8a2" providerId="AD" clId="Web-{2A6281B4-4B70-B6E7-E58B-81F78EE5E3EF}"/>
    <pc:docChg chg="modSld">
      <pc:chgData name="Stella Huikeshoven" userId="S::shuikeshoven@jinc.nl::8bae0ebe-184a-4691-a33e-1f19fe54f8a2" providerId="AD" clId="Web-{2A6281B4-4B70-B6E7-E58B-81F78EE5E3EF}" dt="2026-04-01T12:21:15.778" v="1" actId="20577"/>
      <pc:docMkLst>
        <pc:docMk/>
      </pc:docMkLst>
      <pc:sldChg chg="modSp">
        <pc:chgData name="Stella Huikeshoven" userId="S::shuikeshoven@jinc.nl::8bae0ebe-184a-4691-a33e-1f19fe54f8a2" providerId="AD" clId="Web-{2A6281B4-4B70-B6E7-E58B-81F78EE5E3EF}" dt="2026-04-01T12:21:15.778" v="1" actId="20577"/>
        <pc:sldMkLst>
          <pc:docMk/>
          <pc:sldMk cId="2776142180" sldId="256"/>
        </pc:sldMkLst>
        <pc:spChg chg="mod">
          <ac:chgData name="Stella Huikeshoven" userId="S::shuikeshoven@jinc.nl::8bae0ebe-184a-4691-a33e-1f19fe54f8a2" providerId="AD" clId="Web-{2A6281B4-4B70-B6E7-E58B-81F78EE5E3EF}" dt="2026-04-01T12:21:15.778" v="1" actId="20577"/>
          <ac:spMkLst>
            <pc:docMk/>
            <pc:sldMk cId="2776142180" sldId="256"/>
            <ac:spMk id="6" creationId="{B4EAE020-1071-8A4E-938C-BEA96A9228E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7C78F27C-938A-9324-A47F-8CBF372EF86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03970AA-3533-452E-CFCB-2F4726FF31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F3FC9-43B0-48CD-B578-7A091A683052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36DE3FF-ACB0-ED23-6F7A-C67909E6F4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455FDB6-EB1F-CE2E-9F77-172E12719F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EA0C3-5121-4C77-BEEB-0DDC3839F4F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7145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2531C-9308-7248-8653-115CF9DE2FF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7FE55-C3D1-3348-9810-4DEB1EEF07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936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7FE55-C3D1-3348-9810-4DEB1EEF07AD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7412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video" Target="https://www.youtube.com/embed/Nbl30NsDBoM?feature=oembed" TargetMode="Externa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862CFB19-19D8-F349-855E-6EFEB7EB774B}"/>
              </a:ext>
            </a:extLst>
          </p:cNvPr>
          <p:cNvSpPr/>
          <p:nvPr userDrawn="1"/>
        </p:nvSpPr>
        <p:spPr>
          <a:xfrm>
            <a:off x="1924836" y="459602"/>
            <a:ext cx="9702693" cy="5209661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F556888C-172E-564E-B10E-F948B6D0C904}"/>
              </a:ext>
            </a:extLst>
          </p:cNvPr>
          <p:cNvSpPr/>
          <p:nvPr userDrawn="1"/>
        </p:nvSpPr>
        <p:spPr>
          <a:xfrm>
            <a:off x="327634" y="5666389"/>
            <a:ext cx="1610219" cy="581333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BC90273C-D7D1-914A-ADEC-593BB467612C}"/>
              </a:ext>
            </a:extLst>
          </p:cNvPr>
          <p:cNvSpPr/>
          <p:nvPr userDrawn="1"/>
        </p:nvSpPr>
        <p:spPr>
          <a:xfrm>
            <a:off x="417710" y="5737933"/>
            <a:ext cx="861509" cy="432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BB6821BC-329B-3A43-84EA-6CD0CEE91E0D}"/>
              </a:ext>
            </a:extLst>
          </p:cNvPr>
          <p:cNvSpPr/>
          <p:nvPr userDrawn="1"/>
        </p:nvSpPr>
        <p:spPr>
          <a:xfrm>
            <a:off x="0" y="459603"/>
            <a:ext cx="1924836" cy="521253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7B903AEE-F747-B041-9767-62213A70CA76}"/>
              </a:ext>
            </a:extLst>
          </p:cNvPr>
          <p:cNvSpPr/>
          <p:nvPr userDrawn="1"/>
        </p:nvSpPr>
        <p:spPr>
          <a:xfrm>
            <a:off x="318956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>
            <a:extLst>
              <a:ext uri="{FF2B5EF4-FFF2-40B4-BE49-F238E27FC236}">
                <a16:creationId xmlns:a16="http://schemas.microsoft.com/office/drawing/2014/main" id="{84FD9A8D-7D1E-994E-ADA0-2BB1BFC03B02}"/>
              </a:ext>
            </a:extLst>
          </p:cNvPr>
          <p:cNvSpPr/>
          <p:nvPr userDrawn="1"/>
        </p:nvSpPr>
        <p:spPr>
          <a:xfrm>
            <a:off x="327634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0"/>
                </a:lnTo>
                <a:lnTo>
                  <a:pt x="0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A4B17923-8B15-0C4F-A96F-630B36D72B68}"/>
              </a:ext>
            </a:extLst>
          </p:cNvPr>
          <p:cNvSpPr/>
          <p:nvPr userDrawn="1"/>
        </p:nvSpPr>
        <p:spPr>
          <a:xfrm>
            <a:off x="9462408" y="438997"/>
            <a:ext cx="2179409" cy="2179409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jdelijke aanduiding voor tekst 17">
            <a:extLst>
              <a:ext uri="{FF2B5EF4-FFF2-40B4-BE49-F238E27FC236}">
                <a16:creationId xmlns:a16="http://schemas.microsoft.com/office/drawing/2014/main" id="{B6F76C61-40D1-C04B-A81D-4CB21CDC78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28991" y="5934278"/>
            <a:ext cx="3284683" cy="406883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049945A-DC63-224E-935D-C21D90149AC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90108" y="2160587"/>
            <a:ext cx="6972300" cy="126841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ondertitel in te voegen</a:t>
            </a:r>
          </a:p>
        </p:txBody>
      </p:sp>
      <p:sp>
        <p:nvSpPr>
          <p:cNvPr id="17" name="Tijdelijke aanduiding voor titel 1">
            <a:extLst>
              <a:ext uri="{FF2B5EF4-FFF2-40B4-BE49-F238E27FC236}">
                <a16:creationId xmlns:a16="http://schemas.microsoft.com/office/drawing/2014/main" id="{2A6028C4-EAB7-BE43-8823-29C889B506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75820" y="735104"/>
            <a:ext cx="6972300" cy="1268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4000" b="1"/>
            </a:lvl1pPr>
          </a:lstStyle>
          <a:p>
            <a:r>
              <a:rPr lang="nl-NL"/>
              <a:t>Klik om een </a:t>
            </a:r>
            <a:br>
              <a:rPr lang="nl-NL"/>
            </a:br>
            <a:r>
              <a:rPr lang="nl-NL"/>
              <a:t>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70075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Tijdelijke aanduiding voor SmartArt 2">
            <a:extLst>
              <a:ext uri="{FF2B5EF4-FFF2-40B4-BE49-F238E27FC236}">
                <a16:creationId xmlns:a16="http://schemas.microsoft.com/office/drawing/2014/main" id="{4F26994B-399E-4F43-8178-7A82D61B8CE1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687388" y="1878013"/>
            <a:ext cx="10910887" cy="441325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</a:t>
            </a:r>
            <a:r>
              <a:rPr lang="nl-NL" err="1"/>
              <a:t>SmartArt</a:t>
            </a:r>
            <a:r>
              <a:rPr lang="nl-NL"/>
              <a:t> te creëren (proces, cyclus, enz.)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6120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56373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235E3AD-E432-9B47-BF2D-A135C263A0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1A49C0B7-870D-964E-A096-8D27C31B3B9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28874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6BF0F0-71EE-1240-B35A-2FE78FCCEC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90291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853606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2147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79FD4FF-E2D8-6641-AF15-E1242F0BEF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5D425951-ECB6-7B48-B834-DF949EC352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6888598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C583DD-8D69-9B47-B900-85EABF4FB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600230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81894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media 3">
            <a:extLst>
              <a:ext uri="{FF2B5EF4-FFF2-40B4-BE49-F238E27FC236}">
                <a16:creationId xmlns:a16="http://schemas.microsoft.com/office/drawing/2014/main" id="{45633CB3-B297-CF48-82FF-941936327846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video in te voegen. </a:t>
            </a:r>
          </a:p>
          <a:p>
            <a:r>
              <a:rPr lang="nl-NL"/>
              <a:t>Wil je een video van YouTube invoegen? Klik dan in het menu van PowerPoint op invoegen &gt; video &gt; onlinefilm</a:t>
            </a:r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1BC6FB62-3773-6943-9E21-6B95EEF68F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62426" y="6295630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de titel van de video te bewerken</a:t>
            </a:r>
          </a:p>
        </p:txBody>
      </p:sp>
    </p:spTree>
    <p:extLst>
      <p:ext uri="{BB962C8B-B14F-4D97-AF65-F5344CB8AC3E}">
        <p14:creationId xmlns:p14="http://schemas.microsoft.com/office/powerpoint/2010/main" val="21064503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- Dit is JI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media 1" descr="Dit is JINC">
            <a:hlinkClick r:id="" action="ppaction://media"/>
            <a:extLst>
              <a:ext uri="{FF2B5EF4-FFF2-40B4-BE49-F238E27FC236}">
                <a16:creationId xmlns:a16="http://schemas.microsoft.com/office/drawing/2014/main" id="{F4538578-3CB3-D14D-993B-606EC7863DAB}"/>
              </a:ext>
            </a:extLst>
          </p:cNvPr>
          <p:cNvPicPr>
            <a:picLocks noRot="1" noChangeAspect="1"/>
          </p:cNvPicPr>
          <p:nvPr userDrawn="1"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B59D8B94-2F20-1D40-9763-116045CBA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12731" y="6325448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Dit is JINC</a:t>
            </a:r>
          </a:p>
        </p:txBody>
      </p:sp>
    </p:spTree>
    <p:extLst>
      <p:ext uri="{BB962C8B-B14F-4D97-AF65-F5344CB8AC3E}">
        <p14:creationId xmlns:p14="http://schemas.microsoft.com/office/powerpoint/2010/main" val="422427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1167035" y="-29030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38690" y="4997550"/>
            <a:ext cx="5658040" cy="576035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A4B5133D-E2A7-364A-A115-0703BB04F086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23AF6DC6-A3A1-8844-8F34-835FA8D802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75536" y="5731429"/>
            <a:ext cx="1409190" cy="509034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FEAE5A2-C5E0-9A42-AE52-C1CAC79AD4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7775" y="2054224"/>
            <a:ext cx="10348913" cy="283029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6550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 me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5">
            <a:extLst>
              <a:ext uri="{FF2B5EF4-FFF2-40B4-BE49-F238E27FC236}">
                <a16:creationId xmlns:a16="http://schemas.microsoft.com/office/drawing/2014/main" id="{98C41060-3D3B-DF4A-911C-A571CAE076C8}"/>
              </a:ext>
            </a:extLst>
          </p:cNvPr>
          <p:cNvSpPr/>
          <p:nvPr userDrawn="1"/>
        </p:nvSpPr>
        <p:spPr>
          <a:xfrm>
            <a:off x="0" y="5658310"/>
            <a:ext cx="11759878" cy="1199690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D7AB9D0A-B45B-7340-8464-96BCFEA6E2A2}"/>
              </a:ext>
            </a:extLst>
          </p:cNvPr>
          <p:cNvSpPr/>
          <p:nvPr userDrawn="1"/>
        </p:nvSpPr>
        <p:spPr>
          <a:xfrm>
            <a:off x="1" y="439838"/>
            <a:ext cx="1446834" cy="521847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ijdelijke aanduiding voor afbeelding 2">
            <a:extLst>
              <a:ext uri="{FF2B5EF4-FFF2-40B4-BE49-F238E27FC236}">
                <a16:creationId xmlns:a16="http://schemas.microsoft.com/office/drawing/2014/main" id="{26BF706A-7D17-D54F-9A2F-6CA3084BB07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46835" y="439838"/>
            <a:ext cx="10313043" cy="521847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/>
              <a:t>Klik op het pictogram om een afbeelding in te voegen</a:t>
            </a:r>
          </a:p>
        </p:txBody>
      </p:sp>
      <p:sp>
        <p:nvSpPr>
          <p:cNvPr id="22" name="Tijdelijke aanduiding voor tekst 17">
            <a:extLst>
              <a:ext uri="{FF2B5EF4-FFF2-40B4-BE49-F238E27FC236}">
                <a16:creationId xmlns:a16="http://schemas.microsoft.com/office/drawing/2014/main" id="{2499E8B8-2334-254B-BC19-C7527A51B5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05104" y="6099758"/>
            <a:ext cx="2542300" cy="316794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28" name="Tijdelijke aanduiding voor tekst 3">
            <a:extLst>
              <a:ext uri="{FF2B5EF4-FFF2-40B4-BE49-F238E27FC236}">
                <a16:creationId xmlns:a16="http://schemas.microsoft.com/office/drawing/2014/main" id="{BE025523-4BEF-5E41-836F-71714C1C85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46835" y="5952690"/>
            <a:ext cx="7271422" cy="61093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titel in te voegen</a:t>
            </a:r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DA6DBE8C-4FAF-5A48-9F5C-5D9878439ECA}"/>
              </a:ext>
            </a:extLst>
          </p:cNvPr>
          <p:cNvSpPr/>
          <p:nvPr userDrawn="1"/>
        </p:nvSpPr>
        <p:spPr>
          <a:xfrm>
            <a:off x="0" y="5658310"/>
            <a:ext cx="1446835" cy="522347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0E6C3F5C-29F9-F04A-AA3C-565D2E141C9E}"/>
              </a:ext>
            </a:extLst>
          </p:cNvPr>
          <p:cNvSpPr/>
          <p:nvPr userDrawn="1"/>
        </p:nvSpPr>
        <p:spPr>
          <a:xfrm>
            <a:off x="90077" y="5729854"/>
            <a:ext cx="774094" cy="3877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6723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9CB9AA26-2F60-F646-9650-D7D75A34B59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7657" y="580569"/>
            <a:ext cx="3309031" cy="565989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toevoegen</a:t>
            </a: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3976914" y="580571"/>
            <a:ext cx="8215086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4258578" y="-157103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32736" y="5016054"/>
            <a:ext cx="5658040" cy="57603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pic>
        <p:nvPicPr>
          <p:cNvPr id="8" name="Afbeelding 7" descr="Afbeelding met tekening&#10;&#10;Automatisch gegenereerde beschrijving">
            <a:extLst>
              <a:ext uri="{FF2B5EF4-FFF2-40B4-BE49-F238E27FC236}">
                <a16:creationId xmlns:a16="http://schemas.microsoft.com/office/drawing/2014/main" id="{2A6D2E71-6BDF-9C4E-9C2A-21CEC7D8C0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00354" y="5737766"/>
            <a:ext cx="1391646" cy="502697"/>
          </a:xfrm>
          <a:prstGeom prst="rect">
            <a:avLst/>
          </a:prstGeom>
        </p:spPr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B2B2A90-33C3-0E4C-9A69-5AB6AED8D2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32736" y="1867504"/>
            <a:ext cx="7188200" cy="301701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4207174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jf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5A5C6DAB-56B0-8E4F-A8D2-CD1E1B40AF91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ndertitel 2">
            <a:extLst>
              <a:ext uri="{FF2B5EF4-FFF2-40B4-BE49-F238E27FC236}">
                <a16:creationId xmlns:a16="http://schemas.microsoft.com/office/drawing/2014/main" id="{488B956A-8E0A-B84E-948B-25EE0CC7D72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97458" y="1966919"/>
            <a:ext cx="3871105" cy="386474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je tekst te schrijven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202A882-C496-5547-894B-BEE7E890BC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45096" y="5725466"/>
            <a:ext cx="6569463" cy="350837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Waar gaan deze cijfers over? Bijvoorbeeld: ‘aantallen JINC 2019’</a:t>
            </a:r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996BB698-9646-1B4B-8AC3-9FC95FCB4C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97460" y="1281611"/>
            <a:ext cx="3871106" cy="66934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22" name="Tijdelijke aanduiding voor tekst 20">
            <a:extLst>
              <a:ext uri="{FF2B5EF4-FFF2-40B4-BE49-F238E27FC236}">
                <a16:creationId xmlns:a16="http://schemas.microsoft.com/office/drawing/2014/main" id="{919DEDDB-870E-1F4D-B7A9-00DFCADE52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97458" y="2356478"/>
            <a:ext cx="3871105" cy="80695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25" name="Tijdelijke aanduiding voor tekst 24">
            <a:extLst>
              <a:ext uri="{FF2B5EF4-FFF2-40B4-BE49-F238E27FC236}">
                <a16:creationId xmlns:a16="http://schemas.microsoft.com/office/drawing/2014/main" id="{60595642-29B7-B247-8B3A-0A6BC0122A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78041" y="1281549"/>
            <a:ext cx="3886925" cy="669408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65.000</a:t>
            </a:r>
          </a:p>
        </p:txBody>
      </p:sp>
      <p:sp>
        <p:nvSpPr>
          <p:cNvPr id="27" name="Tijdelijke aanduiding voor tekst 26">
            <a:extLst>
              <a:ext uri="{FF2B5EF4-FFF2-40B4-BE49-F238E27FC236}">
                <a16:creationId xmlns:a16="http://schemas.microsoft.com/office/drawing/2014/main" id="{E5F6FFC9-03C9-EE47-92B7-19CAED4DC4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78041" y="1966275"/>
            <a:ext cx="3886925" cy="38576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kinderen</a:t>
            </a:r>
          </a:p>
        </p:txBody>
      </p:sp>
      <p:sp>
        <p:nvSpPr>
          <p:cNvPr id="30" name="Tijdelijke aanduiding voor tekst 29">
            <a:extLst>
              <a:ext uri="{FF2B5EF4-FFF2-40B4-BE49-F238E27FC236}">
                <a16:creationId xmlns:a16="http://schemas.microsoft.com/office/drawing/2014/main" id="{99A0CD89-6FEE-394A-9569-D58A44AC93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97459" y="3280706"/>
            <a:ext cx="3871105" cy="66940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26B4397C-8913-4A49-B534-F7920CC545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97303" y="3958981"/>
            <a:ext cx="3871260" cy="351416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F816D63E-3EC1-4C43-8B3E-906AE999FF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78304" y="2364426"/>
            <a:ext cx="3886431" cy="8080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deden vorig jaar mee aan een project van JINC</a:t>
            </a:r>
          </a:p>
        </p:txBody>
      </p:sp>
      <p:sp>
        <p:nvSpPr>
          <p:cNvPr id="39" name="Tijdelijke aanduiding voor tekst 38">
            <a:extLst>
              <a:ext uri="{FF2B5EF4-FFF2-40B4-BE49-F238E27FC236}">
                <a16:creationId xmlns:a16="http://schemas.microsoft.com/office/drawing/2014/main" id="{61668C92-A416-804A-96CC-6F006272F39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097303" y="4322429"/>
            <a:ext cx="387126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 tekst te schrijven</a:t>
            </a:r>
          </a:p>
        </p:txBody>
      </p:sp>
      <p:sp>
        <p:nvSpPr>
          <p:cNvPr id="41" name="Tijdelijke aanduiding voor tekst 40">
            <a:extLst>
              <a:ext uri="{FF2B5EF4-FFF2-40B4-BE49-F238E27FC236}">
                <a16:creationId xmlns:a16="http://schemas.microsoft.com/office/drawing/2014/main" id="{AF06F87E-250A-B647-8AFB-BB3E2FD3F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78535" y="3280188"/>
            <a:ext cx="3886200" cy="669925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43" name="Tijdelijke aanduiding voor tekst 42">
            <a:extLst>
              <a:ext uri="{FF2B5EF4-FFF2-40B4-BE49-F238E27FC236}">
                <a16:creationId xmlns:a16="http://schemas.microsoft.com/office/drawing/2014/main" id="{4B2587AE-EBCD-404D-A302-99854F3B8E2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78535" y="3958981"/>
            <a:ext cx="3886200" cy="350837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7" name="Tijdelijke aanduiding voor tekst 46">
            <a:extLst>
              <a:ext uri="{FF2B5EF4-FFF2-40B4-BE49-F238E27FC236}">
                <a16:creationId xmlns:a16="http://schemas.microsoft.com/office/drawing/2014/main" id="{10CF9C6D-397C-534D-9434-2F1AE9AE57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778535" y="4322429"/>
            <a:ext cx="388620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4385" y="5731429"/>
            <a:ext cx="1409190" cy="509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3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lij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0" y="449211"/>
            <a:ext cx="11598275" cy="1061098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537177" y="449211"/>
            <a:ext cx="1061098" cy="1061098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Rechthoek 10">
            <a:extLst>
              <a:ext uri="{FF2B5EF4-FFF2-40B4-BE49-F238E27FC236}">
                <a16:creationId xmlns:a16="http://schemas.microsoft.com/office/drawing/2014/main" id="{CEDBB860-3BB6-294C-813D-291599C93A23}"/>
              </a:ext>
            </a:extLst>
          </p:cNvPr>
          <p:cNvSpPr/>
          <p:nvPr userDrawn="1"/>
        </p:nvSpPr>
        <p:spPr>
          <a:xfrm>
            <a:off x="2885041" y="1941648"/>
            <a:ext cx="2132811" cy="14597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2EFA9598-DDE1-3840-9FAA-B7F7DD881FE4}"/>
              </a:ext>
            </a:extLst>
          </p:cNvPr>
          <p:cNvSpPr txBox="1"/>
          <p:nvPr userDrawn="1"/>
        </p:nvSpPr>
        <p:spPr>
          <a:xfrm>
            <a:off x="662241" y="345870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TaalTrip</a:t>
            </a:r>
            <a:endParaRPr lang="nl-NL" sz="1100" b="1"/>
          </a:p>
          <a:p>
            <a:r>
              <a:rPr lang="nl-NL" sz="1100" b="0"/>
              <a:t>Woorden gaan leven als je </a:t>
            </a:r>
          </a:p>
          <a:p>
            <a:r>
              <a:rPr lang="nl-NL" sz="1100" b="0"/>
              <a:t>ze ziet.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2CA93B5B-B157-B84F-9F78-6B1B7EF96B3B}"/>
              </a:ext>
            </a:extLst>
          </p:cNvPr>
          <p:cNvSpPr txBox="1"/>
          <p:nvPr userDrawn="1"/>
        </p:nvSpPr>
        <p:spPr>
          <a:xfrm>
            <a:off x="2867972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Digitale Vaardigheden</a:t>
            </a:r>
          </a:p>
          <a:p>
            <a:r>
              <a:rPr lang="nl-NL" sz="1100" b="0"/>
              <a:t>Leer denken als een computer.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7B426069-BFC2-3D4E-A287-1E5925380AC0}"/>
              </a:ext>
            </a:extLst>
          </p:cNvPr>
          <p:cNvSpPr txBox="1"/>
          <p:nvPr userDrawn="1"/>
        </p:nvSpPr>
        <p:spPr>
          <a:xfrm>
            <a:off x="5066558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Bliksemstage</a:t>
            </a:r>
          </a:p>
          <a:p>
            <a:r>
              <a:rPr lang="nl-NL" sz="1100" b="0"/>
              <a:t>Weten wat er te koop is op </a:t>
            </a:r>
          </a:p>
          <a:p>
            <a:r>
              <a:rPr lang="nl-NL" sz="1100" b="0"/>
              <a:t>de arbeidsmarkt. 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0A018C44-62EA-7143-85CE-1BDA9F9A8839}"/>
              </a:ext>
            </a:extLst>
          </p:cNvPr>
          <p:cNvSpPr txBox="1"/>
          <p:nvPr userDrawn="1"/>
        </p:nvSpPr>
        <p:spPr>
          <a:xfrm>
            <a:off x="7277607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Plannen doe je zo!</a:t>
            </a:r>
          </a:p>
          <a:p>
            <a:r>
              <a:rPr lang="nl-NL" sz="1100" b="0"/>
              <a:t>Een strakke agenda is het </a:t>
            </a:r>
          </a:p>
          <a:p>
            <a:r>
              <a:rPr lang="nl-NL" sz="1100" b="0"/>
              <a:t>halve werk.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34A835A0-75E1-4A4B-935C-5FF51D497BA7}"/>
              </a:ext>
            </a:extLst>
          </p:cNvPr>
          <p:cNvSpPr txBox="1"/>
          <p:nvPr userDrawn="1"/>
        </p:nvSpPr>
        <p:spPr>
          <a:xfrm>
            <a:off x="9455536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WerkWijs</a:t>
            </a:r>
            <a:endParaRPr lang="nl-NL" sz="1100" b="1"/>
          </a:p>
          <a:p>
            <a:r>
              <a:rPr lang="nl-NL" sz="1100" b="0"/>
              <a:t>Communiceren kun je leren.</a:t>
            </a: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0CFE9F7F-60D6-A945-B8C0-DA423FA9D02F}"/>
              </a:ext>
            </a:extLst>
          </p:cNvPr>
          <p:cNvSpPr txBox="1"/>
          <p:nvPr userDrawn="1"/>
        </p:nvSpPr>
        <p:spPr>
          <a:xfrm>
            <a:off x="656718" y="603595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Ondernemen doe je zo!</a:t>
            </a:r>
          </a:p>
          <a:p>
            <a:r>
              <a:rPr lang="nl-NL" sz="1100" b="0"/>
              <a:t>Een eigen zaak moet in je </a:t>
            </a:r>
          </a:p>
          <a:p>
            <a:r>
              <a:rPr lang="nl-NL" sz="1100" b="0"/>
              <a:t>bloed zitten.</a:t>
            </a: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E153E696-DB1A-B648-B253-E5757A12A376}"/>
              </a:ext>
            </a:extLst>
          </p:cNvPr>
          <p:cNvSpPr txBox="1"/>
          <p:nvPr userDrawn="1"/>
        </p:nvSpPr>
        <p:spPr>
          <a:xfrm>
            <a:off x="2862449" y="605004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Sollicitatietraining</a:t>
            </a:r>
          </a:p>
          <a:p>
            <a:r>
              <a:rPr lang="nl-NL" sz="1100" b="0"/>
              <a:t>De kunst van het</a:t>
            </a:r>
          </a:p>
          <a:p>
            <a:r>
              <a:rPr lang="nl-NL" sz="1100" b="0"/>
              <a:t>aangenomen worden.</a:t>
            </a: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2A716A2A-F8E9-5545-B1A4-B4AFFD7E223B}"/>
              </a:ext>
            </a:extLst>
          </p:cNvPr>
          <p:cNvSpPr txBox="1"/>
          <p:nvPr userDrawn="1"/>
        </p:nvSpPr>
        <p:spPr>
          <a:xfrm>
            <a:off x="5061035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Carrière Coach</a:t>
            </a:r>
          </a:p>
          <a:p>
            <a:r>
              <a:rPr lang="nl-NL" sz="1100" b="0"/>
              <a:t>Een duwtje in de goede richting.</a:t>
            </a: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F1878582-FB6F-AD42-9D28-EB7425925911}"/>
              </a:ext>
            </a:extLst>
          </p:cNvPr>
          <p:cNvSpPr txBox="1"/>
          <p:nvPr userDrawn="1"/>
        </p:nvSpPr>
        <p:spPr>
          <a:xfrm>
            <a:off x="7272084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Weten wat je wil</a:t>
            </a:r>
          </a:p>
          <a:p>
            <a:r>
              <a:rPr lang="nl-NL" sz="1100" b="0"/>
              <a:t>Ondersteuning op alle fronten.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FD760D15-6BED-4644-989B-5E1F90575176}"/>
              </a:ext>
            </a:extLst>
          </p:cNvPr>
          <p:cNvSpPr/>
          <p:nvPr userDrawn="1"/>
        </p:nvSpPr>
        <p:spPr>
          <a:xfrm>
            <a:off x="583677" y="693809"/>
            <a:ext cx="428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200" b="1">
                <a:solidFill>
                  <a:schemeClr val="bg1"/>
                </a:solidFill>
              </a:rPr>
              <a:t>Het JINC-programma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3C691BE-D99A-8947-9FD4-B72C447C05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9" y="1939916"/>
            <a:ext cx="2144086" cy="1455950"/>
          </a:xfrm>
          <a:prstGeom prst="rect">
            <a:avLst/>
          </a:prstGeom>
        </p:spPr>
      </p:pic>
      <p:pic>
        <p:nvPicPr>
          <p:cNvPr id="14" name="Afbeelding 13" descr="Afbeelding met computer&#10;&#10;Automatisch gegenereerde beschrijving">
            <a:extLst>
              <a:ext uri="{FF2B5EF4-FFF2-40B4-BE49-F238E27FC236}">
                <a16:creationId xmlns:a16="http://schemas.microsoft.com/office/drawing/2014/main" id="{EC89B7C1-26C4-8B4D-BF34-9B5232BCA2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69514" y="1838445"/>
            <a:ext cx="1966441" cy="1557421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E4ACF1E6-1289-1C4A-BBAA-5C94D89BCCA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80843" y="1939916"/>
            <a:ext cx="2120316" cy="1455950"/>
          </a:xfrm>
          <a:prstGeom prst="rect">
            <a:avLst/>
          </a:prstGeom>
        </p:spPr>
      </p:pic>
      <p:pic>
        <p:nvPicPr>
          <p:cNvPr id="32" name="Afbeelding 31" descr="Afbeelding met tekening&#10;&#10;Automatisch gegenereerde beschrijving">
            <a:extLst>
              <a:ext uri="{FF2B5EF4-FFF2-40B4-BE49-F238E27FC236}">
                <a16:creationId xmlns:a16="http://schemas.microsoft.com/office/drawing/2014/main" id="{C148413F-C304-2743-8D55-5DBCB05ECB7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61275" y="1939916"/>
            <a:ext cx="2120316" cy="1455950"/>
          </a:xfrm>
          <a:prstGeom prst="rect">
            <a:avLst/>
          </a:prstGeom>
        </p:spPr>
      </p:pic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45C7CA2-63C5-9C4D-94E5-84DE7FFB474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443161" y="1939916"/>
            <a:ext cx="2130659" cy="1455950"/>
          </a:xfrm>
          <a:prstGeom prst="rect">
            <a:avLst/>
          </a:prstGeom>
        </p:spPr>
      </p:pic>
      <p:pic>
        <p:nvPicPr>
          <p:cNvPr id="41" name="Afbeelding 40" descr="Afbeelding met tekst&#10;&#10;Automatisch gegenereerde beschrijving">
            <a:extLst>
              <a:ext uri="{FF2B5EF4-FFF2-40B4-BE49-F238E27FC236}">
                <a16:creationId xmlns:a16="http://schemas.microsoft.com/office/drawing/2014/main" id="{2E470F9C-9C29-B147-8DFE-498E5E61D39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66646" y="4504523"/>
            <a:ext cx="2125908" cy="1459790"/>
          </a:xfrm>
          <a:prstGeom prst="rect">
            <a:avLst/>
          </a:prstGeom>
        </p:spPr>
      </p:pic>
      <p:pic>
        <p:nvPicPr>
          <p:cNvPr id="43" name="Afbeelding 42" descr="Afbeelding met tekening&#10;&#10;Automatisch gegenereerde beschrijving">
            <a:extLst>
              <a:ext uri="{FF2B5EF4-FFF2-40B4-BE49-F238E27FC236}">
                <a16:creationId xmlns:a16="http://schemas.microsoft.com/office/drawing/2014/main" id="{B0EB84AE-4CDE-4E46-8FA0-D4583FB94542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46075" y="4504523"/>
            <a:ext cx="2125908" cy="1459790"/>
          </a:xfrm>
          <a:prstGeom prst="rect">
            <a:avLst/>
          </a:prstGeom>
        </p:spPr>
      </p:pic>
      <p:pic>
        <p:nvPicPr>
          <p:cNvPr id="45" name="Afbeelding 44">
            <a:extLst>
              <a:ext uri="{FF2B5EF4-FFF2-40B4-BE49-F238E27FC236}">
                <a16:creationId xmlns:a16="http://schemas.microsoft.com/office/drawing/2014/main" id="{9F335C11-B20E-074A-BED5-13580778C95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039094" y="4504523"/>
            <a:ext cx="2136278" cy="1459790"/>
          </a:xfrm>
          <a:prstGeom prst="rect">
            <a:avLst/>
          </a:prstGeom>
        </p:spPr>
      </p:pic>
      <p:pic>
        <p:nvPicPr>
          <p:cNvPr id="47" name="Afbeelding 46">
            <a:extLst>
              <a:ext uri="{FF2B5EF4-FFF2-40B4-BE49-F238E27FC236}">
                <a16:creationId xmlns:a16="http://schemas.microsoft.com/office/drawing/2014/main" id="{8663C1AC-3E83-6742-8D27-DFF99004553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flipH="1">
            <a:off x="7254840" y="4504523"/>
            <a:ext cx="2200696" cy="1461600"/>
          </a:xfrm>
          <a:prstGeom prst="rect">
            <a:avLst/>
          </a:prstGeom>
        </p:spPr>
      </p:pic>
      <p:sp>
        <p:nvSpPr>
          <p:cNvPr id="27" name="Tekstvak 26">
            <a:extLst>
              <a:ext uri="{FF2B5EF4-FFF2-40B4-BE49-F238E27FC236}">
                <a16:creationId xmlns:a16="http://schemas.microsoft.com/office/drawing/2014/main" id="{173D32AD-AEDE-0847-81CD-10AEB43B942D}"/>
              </a:ext>
            </a:extLst>
          </p:cNvPr>
          <p:cNvSpPr txBox="1"/>
          <p:nvPr userDrawn="1"/>
        </p:nvSpPr>
        <p:spPr>
          <a:xfrm>
            <a:off x="688967" y="1657936"/>
            <a:ext cx="2142739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0"/>
              <a:t>8 jaar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54E521A7-D7F4-794F-B4CE-84FC03B08F4A}"/>
              </a:ext>
            </a:extLst>
          </p:cNvPr>
          <p:cNvSpPr txBox="1"/>
          <p:nvPr userDrawn="1"/>
        </p:nvSpPr>
        <p:spPr>
          <a:xfrm>
            <a:off x="7957076" y="4218061"/>
            <a:ext cx="149846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nl-NL" sz="1100" b="0"/>
              <a:t>16 jaar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B1FDDC74-482C-6D4B-8EBE-FDEF105D5A9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446974"/>
            <a:ext cx="9143276" cy="0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EF96EBB5-2522-4745-8F41-59546C8EB861}"/>
              </a:ext>
            </a:extLst>
          </p:cNvPr>
          <p:cNvCxnSpPr>
            <a:cxnSpLocks/>
          </p:cNvCxnSpPr>
          <p:nvPr userDrawn="1"/>
        </p:nvCxnSpPr>
        <p:spPr>
          <a:xfrm>
            <a:off x="-90435" y="1875859"/>
            <a:ext cx="11716297" cy="2010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34">
            <a:extLst>
              <a:ext uri="{FF2B5EF4-FFF2-40B4-BE49-F238E27FC236}">
                <a16:creationId xmlns:a16="http://schemas.microsoft.com/office/drawing/2014/main" id="{045A7EBD-13A6-1449-BA30-E47BDDD366D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084440"/>
            <a:ext cx="10972175" cy="1522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A15E237E-5291-A44C-931A-4269CB145780}"/>
              </a:ext>
            </a:extLst>
          </p:cNvPr>
          <p:cNvCxnSpPr>
            <a:cxnSpLocks/>
          </p:cNvCxnSpPr>
          <p:nvPr userDrawn="1"/>
        </p:nvCxnSpPr>
        <p:spPr>
          <a:xfrm>
            <a:off x="11625862" y="1892969"/>
            <a:ext cx="0" cy="22066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41">
            <a:extLst>
              <a:ext uri="{FF2B5EF4-FFF2-40B4-BE49-F238E27FC236}">
                <a16:creationId xmlns:a16="http://schemas.microsoft.com/office/drawing/2014/main" id="{7A0E2F56-A9C9-5141-890F-023A67E65B9B}"/>
              </a:ext>
            </a:extLst>
          </p:cNvPr>
          <p:cNvCxnSpPr>
            <a:cxnSpLocks/>
          </p:cNvCxnSpPr>
          <p:nvPr userDrawn="1"/>
        </p:nvCxnSpPr>
        <p:spPr>
          <a:xfrm flipH="1">
            <a:off x="649410" y="4081828"/>
            <a:ext cx="7307" cy="36514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Driehoek 51">
            <a:extLst>
              <a:ext uri="{FF2B5EF4-FFF2-40B4-BE49-F238E27FC236}">
                <a16:creationId xmlns:a16="http://schemas.microsoft.com/office/drawing/2014/main" id="{D1CDC384-ADB2-004C-8D3A-2AF58550A64E}"/>
              </a:ext>
            </a:extLst>
          </p:cNvPr>
          <p:cNvSpPr/>
          <p:nvPr userDrawn="1"/>
        </p:nvSpPr>
        <p:spPr>
          <a:xfrm rot="5400000">
            <a:off x="208851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Driehoek 52">
            <a:extLst>
              <a:ext uri="{FF2B5EF4-FFF2-40B4-BE49-F238E27FC236}">
                <a16:creationId xmlns:a16="http://schemas.microsoft.com/office/drawing/2014/main" id="{52CAC6E3-046A-2142-A9AE-65DB55E5C69C}"/>
              </a:ext>
            </a:extLst>
          </p:cNvPr>
          <p:cNvSpPr/>
          <p:nvPr userDrawn="1"/>
        </p:nvSpPr>
        <p:spPr>
          <a:xfrm rot="5400000">
            <a:off x="293324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1787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ka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>
            <a:extLst>
              <a:ext uri="{FF2B5EF4-FFF2-40B4-BE49-F238E27FC236}">
                <a16:creationId xmlns:a16="http://schemas.microsoft.com/office/drawing/2014/main" id="{E3EF0BD1-EA1F-CE4F-BE52-080AA504A42C}"/>
              </a:ext>
            </a:extLst>
          </p:cNvPr>
          <p:cNvSpPr/>
          <p:nvPr userDrawn="1"/>
        </p:nvSpPr>
        <p:spPr>
          <a:xfrm>
            <a:off x="508432" y="370872"/>
            <a:ext cx="11683568" cy="6487127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508432" y="6348965"/>
            <a:ext cx="508432" cy="5084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8432" y="6348965"/>
            <a:ext cx="1409190" cy="509034"/>
          </a:xfrm>
          <a:prstGeom prst="rect">
            <a:avLst/>
          </a:prstGeom>
        </p:spPr>
      </p:pic>
      <p:pic>
        <p:nvPicPr>
          <p:cNvPr id="5" name="Afbeelding 4" descr="Afbeelding met tekst, kaart&#10;&#10;Automatisch gegenereerde beschrijving">
            <a:extLst>
              <a:ext uri="{FF2B5EF4-FFF2-40B4-BE49-F238E27FC236}">
                <a16:creationId xmlns:a16="http://schemas.microsoft.com/office/drawing/2014/main" id="{2C0895DB-5767-0444-9A53-5F5C937CD6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34023" y="-4069"/>
            <a:ext cx="5321334" cy="7095111"/>
          </a:xfrm>
          <a:prstGeom prst="rect">
            <a:avLst/>
          </a:prstGeom>
        </p:spPr>
      </p:pic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AB4AF308-CA7C-1047-857A-47BE632107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6864" y="919527"/>
            <a:ext cx="305601" cy="407468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28518E1C-7D15-2A47-B815-B71C21B06B2F}"/>
              </a:ext>
            </a:extLst>
          </p:cNvPr>
          <p:cNvSpPr/>
          <p:nvPr userDrawn="1"/>
        </p:nvSpPr>
        <p:spPr>
          <a:xfrm>
            <a:off x="1366954" y="830873"/>
            <a:ext cx="1958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600">
                <a:solidFill>
                  <a:schemeClr val="bg1"/>
                </a:solidFill>
              </a:rPr>
              <a:t>In deze gemeenten</a:t>
            </a:r>
            <a:br>
              <a:rPr lang="nl-NL" sz="1600">
                <a:solidFill>
                  <a:schemeClr val="bg1"/>
                </a:solidFill>
              </a:rPr>
            </a:br>
            <a:r>
              <a:rPr lang="nl-NL" sz="1600">
                <a:solidFill>
                  <a:schemeClr val="bg1"/>
                </a:solidFill>
              </a:rPr>
              <a:t>is JINC actief</a:t>
            </a:r>
          </a:p>
        </p:txBody>
      </p:sp>
    </p:spTree>
    <p:extLst>
      <p:ext uri="{BB962C8B-B14F-4D97-AF65-F5344CB8AC3E}">
        <p14:creationId xmlns:p14="http://schemas.microsoft.com/office/powerpoint/2010/main" val="36083267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5E61F7DB-5564-0646-94E0-DD64665D9FDA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jdelijke aanduiding voor afbeelding 3">
            <a:extLst>
              <a:ext uri="{FF2B5EF4-FFF2-40B4-BE49-F238E27FC236}">
                <a16:creationId xmlns:a16="http://schemas.microsoft.com/office/drawing/2014/main" id="{4259045D-E673-5C40-AF75-F946D958E4F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91384" y="449211"/>
            <a:ext cx="8442896" cy="575838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F6760681-8F13-B245-8D58-74D153F6AA7F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Afbeelding 11" descr="Afbeelding met tekening&#10;&#10;Automatisch gegenereerde beschrijving">
            <a:extLst>
              <a:ext uri="{FF2B5EF4-FFF2-40B4-BE49-F238E27FC236}">
                <a16:creationId xmlns:a16="http://schemas.microsoft.com/office/drawing/2014/main" id="{6ACFDAC2-B449-824D-9C32-5D9B50BDB3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32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6457C464-C65F-804E-97E4-97B69E48C54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Tijdelijke aanduiding voor afbeelding 3">
            <a:extLst>
              <a:ext uri="{FF2B5EF4-FFF2-40B4-BE49-F238E27FC236}">
                <a16:creationId xmlns:a16="http://schemas.microsoft.com/office/drawing/2014/main" id="{3FA45EA2-1450-A144-85E9-6A27D4116BF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7585" y="1959214"/>
            <a:ext cx="7492319" cy="4449576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0909EA1E-FD6F-AA49-AA02-34BDB5CFCC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7" name="object 7">
            <a:extLst>
              <a:ext uri="{FF2B5EF4-FFF2-40B4-BE49-F238E27FC236}">
                <a16:creationId xmlns:a16="http://schemas.microsoft.com/office/drawing/2014/main" id="{8465BAEF-93AF-F348-B251-7898C90D8683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9FBA7F79-7D9A-D045-BA5B-BCFA9AF0B2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5863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wee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bject 4">
            <a:extLst>
              <a:ext uri="{FF2B5EF4-FFF2-40B4-BE49-F238E27FC236}">
                <a16:creationId xmlns:a16="http://schemas.microsoft.com/office/drawing/2014/main" id="{4FAA8DDC-904D-6542-B65E-605ED4C109A2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ijdelijke aanduiding voor afbeelding 3">
            <a:extLst>
              <a:ext uri="{FF2B5EF4-FFF2-40B4-BE49-F238E27FC236}">
                <a16:creationId xmlns:a16="http://schemas.microsoft.com/office/drawing/2014/main" id="{2B183FE3-3B19-3547-B0A3-13FFBFDD279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87585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Tijdelijke aanduiding voor afbeelding 3">
            <a:extLst>
              <a:ext uri="{FF2B5EF4-FFF2-40B4-BE49-F238E27FC236}">
                <a16:creationId xmlns:a16="http://schemas.microsoft.com/office/drawing/2014/main" id="{5AA10B61-82AE-214E-A6CA-C408D5B3AB1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73568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tel 1">
            <a:extLst>
              <a:ext uri="{FF2B5EF4-FFF2-40B4-BE49-F238E27FC236}">
                <a16:creationId xmlns:a16="http://schemas.microsoft.com/office/drawing/2014/main" id="{B6667ED0-3B02-7144-94DF-E8B96D914E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33" name="object 7">
            <a:extLst>
              <a:ext uri="{FF2B5EF4-FFF2-40B4-BE49-F238E27FC236}">
                <a16:creationId xmlns:a16="http://schemas.microsoft.com/office/drawing/2014/main" id="{529B76D6-DC0B-AC4D-9419-D2ABD7A9D237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9156C31-F618-4842-A279-14C6279BF7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164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4">
            <a:extLst>
              <a:ext uri="{FF2B5EF4-FFF2-40B4-BE49-F238E27FC236}">
                <a16:creationId xmlns:a16="http://schemas.microsoft.com/office/drawing/2014/main" id="{BD822C1B-BE1C-7D40-AFD3-91126A35DEE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26A9DD57-B66D-4C4D-A787-2EE7AEAD4A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6" name="Tijdelijke aanduiding voor afbeelding 3">
            <a:extLst>
              <a:ext uri="{FF2B5EF4-FFF2-40B4-BE49-F238E27FC236}">
                <a16:creationId xmlns:a16="http://schemas.microsoft.com/office/drawing/2014/main" id="{2E9669A5-1249-E741-B864-BF9834CEEB6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7585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7" name="Tijdelijke aanduiding voor afbeelding 3">
            <a:extLst>
              <a:ext uri="{FF2B5EF4-FFF2-40B4-BE49-F238E27FC236}">
                <a16:creationId xmlns:a16="http://schemas.microsoft.com/office/drawing/2014/main" id="{09C1B1A0-FAD1-1646-8A14-B345FA2DB95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94938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jdelijke aanduiding voor afbeelding 3">
            <a:extLst>
              <a:ext uri="{FF2B5EF4-FFF2-40B4-BE49-F238E27FC236}">
                <a16:creationId xmlns:a16="http://schemas.microsoft.com/office/drawing/2014/main" id="{544963F0-9307-614D-81CB-2D5554918A4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04793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9" name="object 7">
            <a:extLst>
              <a:ext uri="{FF2B5EF4-FFF2-40B4-BE49-F238E27FC236}">
                <a16:creationId xmlns:a16="http://schemas.microsoft.com/office/drawing/2014/main" id="{DD0BACF9-2975-4045-BBCB-20212C0BB2B1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8CAF63A4-9A46-8549-B433-CE64449264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31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341BBCB5-00B5-D641-B9BF-EE0236E59D50}"/>
              </a:ext>
            </a:extLst>
          </p:cNvPr>
          <p:cNvSpPr/>
          <p:nvPr userDrawn="1"/>
        </p:nvSpPr>
        <p:spPr>
          <a:xfrm>
            <a:off x="0" y="510004"/>
            <a:ext cx="11544300" cy="4451224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3D8091A5-7A0C-3348-97BA-76E32F07AD0C}"/>
              </a:ext>
            </a:extLst>
          </p:cNvPr>
          <p:cNvSpPr/>
          <p:nvPr userDrawn="1"/>
        </p:nvSpPr>
        <p:spPr>
          <a:xfrm flipH="1">
            <a:off x="4234724" y="3563661"/>
            <a:ext cx="1717335" cy="2784646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7">
            <a:extLst>
              <a:ext uri="{FF2B5EF4-FFF2-40B4-BE49-F238E27FC236}">
                <a16:creationId xmlns:a16="http://schemas.microsoft.com/office/drawing/2014/main" id="{9EDB2C25-B685-E44A-81C6-56C9099F8B22}"/>
              </a:ext>
            </a:extLst>
          </p:cNvPr>
          <p:cNvSpPr/>
          <p:nvPr userDrawn="1"/>
        </p:nvSpPr>
        <p:spPr>
          <a:xfrm rot="10800000" flipV="1">
            <a:off x="1443559" y="4961228"/>
            <a:ext cx="2805846" cy="1387078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9551E76E-BEEE-C444-8F39-69D065A9F107}"/>
              </a:ext>
            </a:extLst>
          </p:cNvPr>
          <p:cNvGrpSpPr/>
          <p:nvPr userDrawn="1"/>
        </p:nvGrpSpPr>
        <p:grpSpPr>
          <a:xfrm>
            <a:off x="9754012" y="3585623"/>
            <a:ext cx="1782351" cy="643477"/>
            <a:chOff x="8743225" y="3168921"/>
            <a:chExt cx="2101850" cy="758825"/>
          </a:xfrm>
        </p:grpSpPr>
        <p:sp>
          <p:nvSpPr>
            <p:cNvPr id="19" name="object 2">
              <a:extLst>
                <a:ext uri="{FF2B5EF4-FFF2-40B4-BE49-F238E27FC236}">
                  <a16:creationId xmlns:a16="http://schemas.microsoft.com/office/drawing/2014/main" id="{22605F23-0447-A547-81E6-E10F0D88E611}"/>
                </a:ext>
              </a:extLst>
            </p:cNvPr>
            <p:cNvSpPr/>
            <p:nvPr userDrawn="1"/>
          </p:nvSpPr>
          <p:spPr>
            <a:xfrm>
              <a:off x="8743225" y="3168921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3">
              <a:extLst>
                <a:ext uri="{FF2B5EF4-FFF2-40B4-BE49-F238E27FC236}">
                  <a16:creationId xmlns:a16="http://schemas.microsoft.com/office/drawing/2014/main" id="{84E5BDFA-A8B4-7945-B9C8-36F9629B4ED5}"/>
                </a:ext>
              </a:extLst>
            </p:cNvPr>
            <p:cNvSpPr/>
            <p:nvPr userDrawn="1"/>
          </p:nvSpPr>
          <p:spPr>
            <a:xfrm>
              <a:off x="8863041" y="3269084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6">
            <a:extLst>
              <a:ext uri="{FF2B5EF4-FFF2-40B4-BE49-F238E27FC236}">
                <a16:creationId xmlns:a16="http://schemas.microsoft.com/office/drawing/2014/main" id="{A9E51FA0-E6C3-3546-99D4-76490DED87E2}"/>
              </a:ext>
            </a:extLst>
          </p:cNvPr>
          <p:cNvSpPr/>
          <p:nvPr userDrawn="1"/>
        </p:nvSpPr>
        <p:spPr>
          <a:xfrm rot="5400000">
            <a:off x="10122174" y="3538042"/>
            <a:ext cx="1443558" cy="1443558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1416B22-6FA6-AE41-9F75-DE83D305FF8C}"/>
              </a:ext>
            </a:extLst>
          </p:cNvPr>
          <p:cNvSpPr txBox="1"/>
          <p:nvPr userDrawn="1"/>
        </p:nvSpPr>
        <p:spPr>
          <a:xfrm>
            <a:off x="10485439" y="4639477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jinc.nl</a:t>
            </a:r>
            <a:endParaRPr lang="nl-NL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34F58F8A-E316-1749-960D-96DD414328A3}"/>
              </a:ext>
            </a:extLst>
          </p:cNvPr>
          <p:cNvSpPr/>
          <p:nvPr userDrawn="1"/>
        </p:nvSpPr>
        <p:spPr>
          <a:xfrm rot="5400000">
            <a:off x="5952059" y="3572166"/>
            <a:ext cx="1392323" cy="1392323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290720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341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7"/>
            <a:ext cx="5658040" cy="275644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een tekst te schijven</a:t>
            </a: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8905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6"/>
            <a:ext cx="5658040" cy="289958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1.</a:t>
            </a:r>
          </a:p>
          <a:p>
            <a:r>
              <a:rPr lang="nl-NL"/>
              <a:t>2.</a:t>
            </a:r>
          </a:p>
          <a:p>
            <a:r>
              <a:rPr lang="nl-NL"/>
              <a:t>3.</a:t>
            </a:r>
          </a:p>
          <a:p>
            <a:r>
              <a:rPr lang="nl-NL"/>
              <a:t>4.</a:t>
            </a:r>
          </a:p>
          <a:p>
            <a:r>
              <a:rPr lang="nl-NL"/>
              <a:t>5.</a:t>
            </a:r>
          </a:p>
          <a:p>
            <a:r>
              <a:rPr lang="nl-NL"/>
              <a:t>6.</a:t>
            </a:r>
          </a:p>
          <a:p>
            <a:r>
              <a:rPr lang="nl-NL"/>
              <a:t>7.</a:t>
            </a:r>
          </a:p>
          <a:p>
            <a:r>
              <a:rPr lang="nl-NL"/>
              <a:t>8.</a:t>
            </a:r>
          </a:p>
          <a:p>
            <a:endParaRPr lang="nl-NL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Inhoud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3585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02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A42C7D-573A-6B48-B427-5C5CA4BA67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3" name="Tijdelijke aanduiding voor tekst 3">
            <a:extLst>
              <a:ext uri="{FF2B5EF4-FFF2-40B4-BE49-F238E27FC236}">
                <a16:creationId xmlns:a16="http://schemas.microsoft.com/office/drawing/2014/main" id="{F0D72D3C-5890-664E-A8D7-59CBCA229F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997575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69779D0D-738E-9545-BECF-EA60ABCCF6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8035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54752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C00A7CEF-B9D4-9D4D-A1E6-E0C93618CD4E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601817" y="1984097"/>
            <a:ext cx="6902598" cy="411049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tabel in te voegen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DCEFC59E-CECA-6B4F-B733-1268B5F255E5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F8D5EA17-278D-8941-B259-FD37A51C6649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7" name="object 2">
              <a:extLst>
                <a:ext uri="{FF2B5EF4-FFF2-40B4-BE49-F238E27FC236}">
                  <a16:creationId xmlns:a16="http://schemas.microsoft.com/office/drawing/2014/main" id="{A3485299-AFF2-6047-BF33-C6416ECC5077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3">
              <a:extLst>
                <a:ext uri="{FF2B5EF4-FFF2-40B4-BE49-F238E27FC236}">
                  <a16:creationId xmlns:a16="http://schemas.microsoft.com/office/drawing/2014/main" id="{63841A11-9E80-2B40-BBE9-D8116AEE234A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509F7C31-E737-794A-8D5B-E726086793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3755404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68668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FCD978FF-46EC-0844-9443-D468F291CA98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E16DA641-F4FE-BC4F-8678-F0912DBEA53F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2AEAC370-4E4B-DF4F-BDF9-1F646DE626AC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6" name="object 2">
              <a:extLst>
                <a:ext uri="{FF2B5EF4-FFF2-40B4-BE49-F238E27FC236}">
                  <a16:creationId xmlns:a16="http://schemas.microsoft.com/office/drawing/2014/main" id="{91C6311A-B645-D641-89A0-3762EBCB5F0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3">
              <a:extLst>
                <a:ext uri="{FF2B5EF4-FFF2-40B4-BE49-F238E27FC236}">
                  <a16:creationId xmlns:a16="http://schemas.microsoft.com/office/drawing/2014/main" id="{D62A71CC-BF78-3348-BD59-7EC50606E440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87584" y="1881744"/>
            <a:ext cx="10816831" cy="442481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tabel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5516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2EF38F6-FA67-E647-8C62-605DD31FA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49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B9CA7B9-9573-3E4E-AB17-0DBDE7A90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65118"/>
            <a:ext cx="10515600" cy="4711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77169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1" r:id="rId6"/>
    <p:sldLayoutId id="2147483662" r:id="rId7"/>
    <p:sldLayoutId id="2147483669" r:id="rId8"/>
    <p:sldLayoutId id="2147483668" r:id="rId9"/>
    <p:sldLayoutId id="2147483663" r:id="rId10"/>
    <p:sldLayoutId id="2147483676" r:id="rId11"/>
    <p:sldLayoutId id="2147483672" r:id="rId12"/>
    <p:sldLayoutId id="2147483674" r:id="rId13"/>
    <p:sldLayoutId id="2147483677" r:id="rId14"/>
    <p:sldLayoutId id="2147483673" r:id="rId15"/>
    <p:sldLayoutId id="2147483675" r:id="rId16"/>
    <p:sldLayoutId id="2147483678" r:id="rId17"/>
    <p:sldLayoutId id="2147483654" r:id="rId18"/>
    <p:sldLayoutId id="2147483656" r:id="rId19"/>
    <p:sldLayoutId id="2147483657" r:id="rId20"/>
    <p:sldLayoutId id="2147483658" r:id="rId21"/>
    <p:sldLayoutId id="2147483659" r:id="rId22"/>
    <p:sldLayoutId id="2147483660" r:id="rId23"/>
    <p:sldLayoutId id="2147483667" r:id="rId24"/>
    <p:sldLayoutId id="2147483664" r:id="rId25"/>
    <p:sldLayoutId id="2147483665" r:id="rId26"/>
    <p:sldLayoutId id="2147483666" r:id="rId27"/>
    <p:sldLayoutId id="2147483670" r:id="rId28"/>
    <p:sldLayoutId id="2147483671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jinc.nl/ons-werk/onze-projecten/carriere-coach/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7927E3-C9F5-13AA-6AEC-5EF8061FEEBE}"/>
              </a:ext>
            </a:extLst>
          </p:cNvPr>
          <p:cNvSpPr txBox="1"/>
          <p:nvPr/>
        </p:nvSpPr>
        <p:spPr>
          <a:xfrm>
            <a:off x="1865096" y="2157874"/>
            <a:ext cx="9737479" cy="180094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2700"/>
              </a:lnSpc>
            </a:pPr>
            <a:r>
              <a:rPr lang="nl-NL" sz="2400">
                <a:solidFill>
                  <a:schemeClr val="bg1"/>
                </a:solidFill>
                <a:latin typeface="Aptos"/>
                <a:cs typeface="Segoe UI"/>
              </a:rPr>
              <a:t>  </a:t>
            </a: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</p:txBody>
      </p:sp>
      <p:sp>
        <p:nvSpPr>
          <p:cNvPr id="6" name="Titel 3">
            <a:extLst>
              <a:ext uri="{FF2B5EF4-FFF2-40B4-BE49-F238E27FC236}">
                <a16:creationId xmlns:a16="http://schemas.microsoft.com/office/drawing/2014/main" id="{B4EAE020-1071-8A4E-938C-BEA96A9228E5}"/>
              </a:ext>
            </a:extLst>
          </p:cNvPr>
          <p:cNvSpPr>
            <a:spLocks noGrp="1"/>
          </p:cNvSpPr>
          <p:nvPr/>
        </p:nvSpPr>
        <p:spPr>
          <a:xfrm>
            <a:off x="2463605" y="1561304"/>
            <a:ext cx="6928775" cy="3490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>
                <a:latin typeface="Arial"/>
                <a:cs typeface="Arial"/>
              </a:rPr>
              <a:t>JINC </a:t>
            </a:r>
            <a:r>
              <a:rPr lang="de-DE" dirty="0" err="1">
                <a:latin typeface="Arial"/>
                <a:cs typeface="Arial"/>
              </a:rPr>
              <a:t>Carrière</a:t>
            </a:r>
            <a:r>
              <a:rPr lang="de-DE" dirty="0">
                <a:latin typeface="Arial"/>
                <a:cs typeface="Arial"/>
              </a:rPr>
              <a:t> Coach</a:t>
            </a:r>
            <a:endParaRPr lang="en-US" sz="3600" dirty="0" err="1">
              <a:cs typeface="Arial"/>
            </a:endParaRPr>
          </a:p>
          <a:p>
            <a:r>
              <a:rPr lang="de-DE" sz="3200" dirty="0">
                <a:latin typeface="Arial"/>
                <a:cs typeface="Arial"/>
              </a:rPr>
              <a:t>Handleiding </a:t>
            </a:r>
            <a:r>
              <a:rPr lang="de-DE" sz="3200" dirty="0" err="1">
                <a:latin typeface="Arial"/>
                <a:cs typeface="Arial"/>
              </a:rPr>
              <a:t>voor</a:t>
            </a:r>
            <a:r>
              <a:rPr lang="de-DE" sz="3200" dirty="0">
                <a:latin typeface="Arial"/>
                <a:cs typeface="Arial"/>
              </a:rPr>
              <a:t> </a:t>
            </a:r>
            <a:r>
              <a:rPr lang="de-DE" sz="3200" dirty="0" err="1">
                <a:latin typeface="Arial"/>
                <a:cs typeface="Arial"/>
              </a:rPr>
              <a:t>docenten</a:t>
            </a:r>
            <a:r>
              <a:rPr lang="de-DE" sz="3200" dirty="0">
                <a:latin typeface="Arial"/>
                <a:cs typeface="Arial"/>
              </a:rPr>
              <a:t> </a:t>
            </a:r>
            <a:br>
              <a:rPr lang="de-DE" dirty="0">
                <a:latin typeface="Arial"/>
                <a:cs typeface="Arial"/>
              </a:rPr>
            </a:br>
            <a:br>
              <a:rPr lang="de-DE" dirty="0">
                <a:latin typeface="Arial"/>
                <a:cs typeface="Arial"/>
              </a:rPr>
            </a:br>
            <a:r>
              <a:rPr lang="de-DE" sz="2000" b="0" dirty="0" err="1">
                <a:latin typeface="Arial"/>
                <a:cs typeface="Arial"/>
              </a:rPr>
              <a:t>Achtergrond</a:t>
            </a:r>
            <a:r>
              <a:rPr lang="de-DE" sz="2000" b="0" dirty="0">
                <a:latin typeface="Arial"/>
                <a:cs typeface="Arial"/>
              </a:rPr>
              <a:t> </a:t>
            </a:r>
            <a:r>
              <a:rPr lang="de-DE" sz="2000" b="0" dirty="0" err="1">
                <a:latin typeface="Arial"/>
                <a:cs typeface="Arial"/>
              </a:rPr>
              <a:t>voor</a:t>
            </a:r>
            <a:r>
              <a:rPr lang="de-DE" sz="2000" b="0" dirty="0">
                <a:latin typeface="Arial"/>
                <a:cs typeface="Arial"/>
              </a:rPr>
              <a:t> de </a:t>
            </a:r>
            <a:r>
              <a:rPr lang="de-DE" sz="2000" b="0" dirty="0" err="1">
                <a:latin typeface="Arial"/>
                <a:cs typeface="Arial"/>
              </a:rPr>
              <a:t>docent</a:t>
            </a:r>
            <a:r>
              <a:rPr lang="de-DE" sz="2000" b="0" dirty="0">
                <a:latin typeface="Arial"/>
                <a:cs typeface="Arial"/>
              </a:rPr>
              <a:t> </a:t>
            </a:r>
            <a:r>
              <a:rPr lang="de-DE" sz="2000" b="0" dirty="0" err="1">
                <a:latin typeface="Arial"/>
                <a:cs typeface="Arial"/>
              </a:rPr>
              <a:t>én</a:t>
            </a:r>
            <a:r>
              <a:rPr lang="de-DE" sz="2000" b="0" dirty="0">
                <a:latin typeface="Arial"/>
                <a:cs typeface="Arial"/>
              </a:rPr>
              <a:t> </a:t>
            </a:r>
            <a:r>
              <a:rPr lang="de-DE" sz="2000" b="0" dirty="0" err="1">
                <a:latin typeface="Arial"/>
                <a:cs typeface="Arial"/>
              </a:rPr>
              <a:t>slides</a:t>
            </a:r>
            <a:r>
              <a:rPr lang="de-DE" sz="2000" b="0" dirty="0">
                <a:latin typeface="Arial"/>
                <a:cs typeface="Arial"/>
              </a:rPr>
              <a:t> </a:t>
            </a:r>
            <a:r>
              <a:rPr lang="de-DE" sz="2000" b="0" dirty="0" err="1">
                <a:latin typeface="Arial"/>
                <a:cs typeface="Arial"/>
              </a:rPr>
              <a:t>voor</a:t>
            </a:r>
            <a:r>
              <a:rPr lang="de-DE" sz="2000" b="0" dirty="0">
                <a:latin typeface="Arial"/>
                <a:cs typeface="Arial"/>
              </a:rPr>
              <a:t> in de </a:t>
            </a:r>
            <a:r>
              <a:rPr lang="de-DE" sz="2000" b="0" dirty="0" err="1">
                <a:latin typeface="Arial"/>
                <a:cs typeface="Arial"/>
              </a:rPr>
              <a:t>klas</a:t>
            </a:r>
            <a:br>
              <a:rPr lang="de-DE" dirty="0">
                <a:latin typeface="Arial"/>
                <a:cs typeface="Arial"/>
              </a:rPr>
            </a:br>
            <a:r>
              <a:rPr lang="de-DE" sz="1600" b="0" dirty="0">
                <a:latin typeface="Arial"/>
                <a:cs typeface="Arial"/>
              </a:rPr>
              <a:t>Lesmateriaal voor PrO-ISK-VSO</a:t>
            </a:r>
            <a:br>
              <a:rPr lang="de-DE" dirty="0">
                <a:latin typeface="Arial"/>
                <a:cs typeface="Arial"/>
              </a:rPr>
            </a:br>
            <a:endParaRPr lang="de-DE" sz="1600" b="0" dirty="0">
              <a:latin typeface="Arial"/>
              <a:cs typeface="Arial"/>
            </a:endParaRPr>
          </a:p>
          <a:p>
            <a:r>
              <a:rPr lang="de-DE" sz="1800" dirty="0" err="1">
                <a:latin typeface="Arial"/>
                <a:cs typeface="Arial"/>
              </a:rPr>
              <a:t>Les</a:t>
            </a:r>
            <a:r>
              <a:rPr lang="de-DE" sz="1800" dirty="0">
                <a:latin typeface="Arial"/>
                <a:cs typeface="Arial"/>
              </a:rPr>
              <a:t> 2: Wat </a:t>
            </a:r>
            <a:r>
              <a:rPr lang="de-DE" sz="1800" dirty="0" err="1">
                <a:latin typeface="Arial"/>
                <a:cs typeface="Arial"/>
              </a:rPr>
              <a:t>past</a:t>
            </a:r>
            <a:r>
              <a:rPr lang="de-DE" sz="1800" dirty="0">
                <a:latin typeface="Arial"/>
                <a:cs typeface="Arial"/>
              </a:rPr>
              <a:t> </a:t>
            </a:r>
            <a:r>
              <a:rPr lang="de-DE" sz="1800" dirty="0" err="1">
                <a:latin typeface="Arial"/>
                <a:cs typeface="Arial"/>
              </a:rPr>
              <a:t>bij</a:t>
            </a:r>
            <a:r>
              <a:rPr lang="de-DE" sz="1800" dirty="0">
                <a:latin typeface="Arial"/>
                <a:cs typeface="Arial"/>
              </a:rPr>
              <a:t> </a:t>
            </a:r>
            <a:r>
              <a:rPr lang="de-DE" sz="1800" dirty="0" err="1">
                <a:latin typeface="Arial"/>
                <a:cs typeface="Arial"/>
              </a:rPr>
              <a:t>mij</a:t>
            </a:r>
            <a:r>
              <a:rPr lang="de-DE" sz="1800" dirty="0">
                <a:latin typeface="Arial"/>
                <a:cs typeface="Arial"/>
              </a:rPr>
              <a:t>?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776142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2</a:t>
            </a:r>
            <a:r>
              <a:rPr lang="nl-NL" sz="2800" b="1" kern="1200" dirty="0">
                <a:latin typeface="Arial"/>
                <a:cs typeface="Arial"/>
              </a:rPr>
              <a:t>:</a:t>
            </a:r>
            <a:r>
              <a:rPr lang="nl-NL" sz="2800" dirty="0">
                <a:latin typeface="Arial"/>
                <a:cs typeface="Arial"/>
              </a:rPr>
              <a:t> Wat past bij mij?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Maak de les. 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</a:t>
            </a:r>
            <a:endParaRPr lang="en-US" dirty="0">
              <a:cs typeface="Arial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dirty="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93B769-F2A2-E74D-09D9-ECDC9DD40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479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Wie wil iets vertellen over wat je geleerd hebt?</a:t>
            </a:r>
            <a:br>
              <a:rPr lang="nl-NL" sz="1800" dirty="0"/>
            </a:br>
            <a:endParaRPr lang="nl-NL" sz="180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Wat zijn kwaliteiten?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Welke kwaliteiten heb jij?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0BCF7A-82BD-500F-E630-977841E52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12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DB7DC-5E3E-8A51-1C03-900C3F20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C2635-A9DB-A1D5-7886-D763A3D2A7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>
                <a:latin typeface="Arial"/>
                <a:cs typeface="Arial"/>
              </a:rPr>
              <a:t>Praktische zaken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4101F3-8DDF-0352-F07E-8BF4043CC8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3220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nl-NL" sz="1800"/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B6118E-6205-FD11-D94B-CCF4840A3D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93E3C301-2A28-E5F9-E8A8-B379880737DC}"/>
              </a:ext>
            </a:extLst>
          </p:cNvPr>
          <p:cNvSpPr txBox="1">
            <a:spLocks/>
          </p:cNvSpPr>
          <p:nvPr/>
        </p:nvSpPr>
        <p:spPr>
          <a:xfrm>
            <a:off x="687387" y="1957564"/>
            <a:ext cx="5307012" cy="44858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00" dirty="0"/>
              <a:t>Datum van tweede Carrière Coach bijeenkomst:</a:t>
            </a:r>
            <a:endParaRPr lang="en-US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</a:t>
            </a:r>
          </a:p>
          <a:p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Jullie moeten aanwezig zijn om: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In lokaal: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...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b="1" dirty="0">
                <a:cs typeface="Arial" panose="020B0604020202020204"/>
              </a:rPr>
              <a:t>Neem je werkboekje mee. </a:t>
            </a:r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648B6A-CC05-60DA-787D-B1F00D37F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178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A19C01-AB49-1A04-DCAE-2434503EE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6791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B74F4-9391-3F2B-E8C4-BD8208099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CED7E-D5D7-E968-A208-C9CF5D34EA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/>
          <a:p>
            <a:r>
              <a:rPr lang="en-US" err="1">
                <a:latin typeface="Arial"/>
                <a:cs typeface="Arial"/>
              </a:rPr>
              <a:t>Inhoud</a:t>
            </a:r>
            <a:endParaRPr lang="en-US" err="1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8F6815F-C21A-576E-15E4-49D843AC22B1}"/>
              </a:ext>
            </a:extLst>
          </p:cNvPr>
          <p:cNvSpPr>
            <a:spLocks noGrp="1"/>
          </p:cNvSpPr>
          <p:nvPr/>
        </p:nvSpPr>
        <p:spPr>
          <a:xfrm>
            <a:off x="2400801" y="1505146"/>
            <a:ext cx="7861413" cy="2899585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Systeemlettertype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500"/>
              </a:spcBef>
              <a:buAutoNum type="arabicPeriod"/>
            </a:pPr>
            <a:r>
              <a:rPr lang="nl-NL" sz="1800" b="1" dirty="0"/>
              <a:t>Achtergrondinformatie voor de docent</a:t>
            </a:r>
            <a:endParaRPr lang="nl-NL" sz="2200" b="1" dirty="0"/>
          </a:p>
          <a:p>
            <a:pPr marL="571500" lvl="1" algn="l">
              <a:spcBef>
                <a:spcPts val="2500"/>
              </a:spcBef>
            </a:pPr>
            <a:r>
              <a:rPr lang="nl-NL" sz="1400" dirty="0">
                <a:solidFill>
                  <a:srgbClr val="FFFFFF"/>
                </a:solidFill>
              </a:rPr>
              <a:t>1.1 Wat is Carrière Coach?</a:t>
            </a:r>
            <a:endParaRPr lang="nl-NL" sz="1400" dirty="0">
              <a:solidFill>
                <a:schemeClr val="bg1"/>
              </a:solidFill>
              <a:cs typeface="Arial" panose="020B0604020202020204"/>
            </a:endParaRPr>
          </a:p>
          <a:p>
            <a:pPr marL="571500"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</a:rPr>
              <a:t>1.2 Carrière Coach voorbereiden: Een omschrijving van de lesinhoud voor de docent.</a:t>
            </a:r>
            <a:endParaRPr lang="nl-NL" sz="1400" dirty="0">
              <a:solidFill>
                <a:schemeClr val="bg1"/>
              </a:solidFill>
              <a:cs typeface="Arial"/>
            </a:endParaRPr>
          </a:p>
          <a:p>
            <a:pPr marL="228600" indent="-228600">
              <a:spcBef>
                <a:spcPts val="2500"/>
              </a:spcBef>
              <a:buAutoNum type="arabicPeriod"/>
            </a:pPr>
            <a:r>
              <a:rPr lang="nl-NL" sz="1800" b="1" dirty="0">
                <a:solidFill>
                  <a:srgbClr val="FFFFFF"/>
                </a:solidFill>
              </a:rPr>
              <a:t>Slides voor in de les</a:t>
            </a:r>
            <a:endParaRPr lang="nl-NL" sz="2200" dirty="0">
              <a:solidFill>
                <a:srgbClr val="000000"/>
              </a:solidFill>
            </a:endParaRPr>
          </a:p>
          <a:p>
            <a:pPr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  <a:cs typeface="Arial" panose="020B0604020202020204"/>
              </a:rPr>
              <a:t>  2.1 Uitleg voor in de les.</a:t>
            </a:r>
          </a:p>
          <a:p>
            <a:pPr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  <a:cs typeface="Arial" panose="020B0604020202020204"/>
              </a:rPr>
              <a:t>  2.2 Praktische zaken.</a:t>
            </a:r>
            <a:endParaRPr lang="nl-NL" dirty="0">
              <a:solidFill>
                <a:schemeClr val="bg1"/>
              </a:solidFill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599481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C464C-35E6-5832-CC57-8AC3DAA58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52244" y="3072787"/>
            <a:ext cx="6518453" cy="701608"/>
          </a:xfrm>
        </p:spPr>
        <p:txBody>
          <a:bodyPr anchor="b"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Wat is </a:t>
            </a:r>
            <a:r>
              <a:rPr lang="en-US" dirty="0" err="1">
                <a:latin typeface="Arial"/>
                <a:cs typeface="Arial"/>
              </a:rPr>
              <a:t>Carrière</a:t>
            </a:r>
            <a:r>
              <a:rPr lang="en-US" dirty="0">
                <a:latin typeface="Arial"/>
                <a:cs typeface="Arial"/>
              </a:rPr>
              <a:t> Coach?</a:t>
            </a:r>
          </a:p>
        </p:txBody>
      </p:sp>
    </p:spTree>
    <p:extLst>
      <p:ext uri="{BB962C8B-B14F-4D97-AF65-F5344CB8AC3E}">
        <p14:creationId xmlns:p14="http://schemas.microsoft.com/office/powerpoint/2010/main" val="3948139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08232-AAF1-B21B-D637-1DED362F53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Wat is </a:t>
            </a:r>
            <a:r>
              <a:rPr lang="en-US" dirty="0" err="1">
                <a:latin typeface="Arial"/>
                <a:cs typeface="Arial"/>
              </a:rPr>
              <a:t>Carrière</a:t>
            </a:r>
            <a:r>
              <a:rPr lang="en-US" dirty="0">
                <a:latin typeface="Arial"/>
                <a:cs typeface="Arial"/>
              </a:rPr>
              <a:t> Coach?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FF4ED9-430E-08C5-FD14-56FBE0D952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89902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>
                <a:cs typeface="Arial"/>
              </a:rPr>
              <a:t>Bij het project Carrière Coach worden leerlingen in één op één gesprekken gecoacht in hun keuze voor werk of een vervolgopleiding. </a:t>
            </a:r>
            <a:r>
              <a:rPr lang="nl-NL" dirty="0">
                <a:solidFill>
                  <a:srgbClr val="212121"/>
                </a:solidFill>
                <a:ea typeface="+mn-lt"/>
                <a:cs typeface="+mn-lt"/>
              </a:rPr>
              <a:t>De </a:t>
            </a:r>
            <a:r>
              <a:rPr lang="nl-NL" dirty="0" err="1">
                <a:solidFill>
                  <a:srgbClr val="212121"/>
                </a:solidFill>
                <a:ea typeface="+mn-lt"/>
                <a:cs typeface="+mn-lt"/>
              </a:rPr>
              <a:t>coachingsgesprekken</a:t>
            </a:r>
            <a:r>
              <a:rPr lang="nl-NL" dirty="0">
                <a:solidFill>
                  <a:srgbClr val="212121"/>
                </a:solidFill>
                <a:ea typeface="+mn-lt"/>
                <a:cs typeface="+mn-lt"/>
              </a:rPr>
              <a:t> worden uitgevoerd door vrijwilligers uit het bedrijfsleven en vinden vier keer plaats op school.</a:t>
            </a:r>
            <a:endParaRPr lang="nl-NL" dirty="0">
              <a:cs typeface="Arial"/>
            </a:endParaRPr>
          </a:p>
          <a:p>
            <a:endParaRPr lang="nl-NL" dirty="0">
              <a:solidFill>
                <a:srgbClr val="212121"/>
              </a:solidFill>
              <a:cs typeface="Arial"/>
            </a:endParaRPr>
          </a:p>
          <a:p>
            <a:r>
              <a:rPr lang="nl-NL" b="1" dirty="0">
                <a:cs typeface="Arial"/>
              </a:rPr>
              <a:t>Wat is het doel?</a:t>
            </a:r>
            <a:endParaRPr lang="nl-NL" dirty="0">
              <a:cs typeface="Arial"/>
            </a:endParaRPr>
          </a:p>
          <a:p>
            <a:r>
              <a:rPr lang="nl-NL" dirty="0">
                <a:ea typeface="+mn-lt"/>
                <a:cs typeface="+mn-lt"/>
              </a:rPr>
              <a:t>Het doel van Carrière Coach is om de leerlingen te laten groeien in zelfvertrouwen en hen een passende keuze te laten maken voor hun toekomst.  </a:t>
            </a:r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r>
              <a:rPr lang="nl-NL" dirty="0">
                <a:cs typeface="Arial"/>
              </a:rPr>
              <a:t>Lees meer op: </a:t>
            </a:r>
            <a:r>
              <a:rPr lang="nl-NL" dirty="0">
                <a:ea typeface="+mn-lt"/>
                <a:cs typeface="+mn-lt"/>
                <a:hlinkClick r:id="rId2"/>
              </a:rPr>
              <a:t>Carrière Coach - JINC - helpt jongeren op weg naar werk</a:t>
            </a:r>
            <a:endParaRPr lang="nl-NL">
              <a:ea typeface="+mn-lt"/>
              <a:cs typeface="+mn-lt"/>
              <a:hlinkClick r:id="rId2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0672EE-F6B9-262D-DED8-53F8344F34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453032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>
                <a:cs typeface="Arial" panose="020B0604020202020204"/>
              </a:rPr>
              <a:t>Praktisch</a:t>
            </a:r>
            <a:r>
              <a:rPr lang="nl-NL" dirty="0">
                <a:cs typeface="Arial" panose="020B0604020202020204"/>
              </a:rPr>
              <a:t>:</a:t>
            </a:r>
            <a:endParaRPr lang="en-US" dirty="0">
              <a:cs typeface="Arial" panose="020B0604020202020204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cs typeface="Arial" panose="020B0604020202020204"/>
              </a:rPr>
              <a:t>De leerlingen hebben in totaal vier gesprekken met hun coach. De gesprekken duren ongeveer 30-45 minuten. </a:t>
            </a: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cs typeface="Arial" panose="020B0604020202020204"/>
              </a:rPr>
              <a:t>De gesprekken vinden plaats op school.</a:t>
            </a: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cs typeface="Arial" panose="020B0604020202020204"/>
              </a:rPr>
              <a:t>Vóór de bijeenkomsten maken leerlingen de voorbereidende lessen in de klas. Na het laatste gesprek is er een </a:t>
            </a:r>
            <a:r>
              <a:rPr lang="nl-NL" dirty="0" err="1">
                <a:cs typeface="Arial" panose="020B0604020202020204"/>
              </a:rPr>
              <a:t>reflectieles</a:t>
            </a:r>
            <a:r>
              <a:rPr lang="nl-NL" dirty="0">
                <a:cs typeface="Arial" panose="020B0604020202020204"/>
              </a:rPr>
              <a:t>.</a:t>
            </a:r>
            <a:endParaRPr lang="en-US" dirty="0">
              <a:cs typeface="Arial" panose="020B0604020202020204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cs typeface="Arial" panose="020B0604020202020204"/>
              </a:rPr>
              <a:t>Les 1: Kennismaken</a:t>
            </a:r>
            <a:endParaRPr lang="en-US">
              <a:cs typeface="Arial" panose="020B0604020202020204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cs typeface="Arial" panose="020B0604020202020204"/>
              </a:rPr>
              <a:t>Les 2: Wat past bij mij?</a:t>
            </a:r>
            <a:endParaRPr lang="en-US">
              <a:cs typeface="Arial" panose="020B0604020202020204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cs typeface="Arial" panose="020B0604020202020204"/>
              </a:rPr>
              <a:t>Les 3: Waar wil ik werken?</a:t>
            </a: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cs typeface="Arial" panose="020B0604020202020204"/>
              </a:rPr>
              <a:t>Les 4: Gesprekken oefenen</a:t>
            </a:r>
            <a:endParaRPr lang="nl-NL" dirty="0"/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cs typeface="Arial" panose="020B0604020202020204"/>
              </a:rPr>
              <a:t>Les 5: Terugkijken</a:t>
            </a: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cs typeface="Arial" panose="020B0604020202020204"/>
              </a:rPr>
              <a:t>Als docent begeleid je de leerlingen in hun voorbereiding op de gesprekken.</a:t>
            </a:r>
            <a:endParaRPr lang="en-US" dirty="0">
              <a:cs typeface="Arial" panose="020B0604020202020204"/>
            </a:endParaRPr>
          </a:p>
          <a:p>
            <a:endParaRPr lang="nl-NL" dirty="0">
              <a:cs typeface="Arial" panose="020B0604020202020204"/>
            </a:endParaRPr>
          </a:p>
          <a:p>
            <a:endParaRPr lang="nl-NL" dirty="0"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4149655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3244" y="3081969"/>
            <a:ext cx="7862536" cy="7016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Het  </a:t>
            </a:r>
            <a:r>
              <a:rPr lang="en-US" dirty="0" err="1">
                <a:latin typeface="Arial"/>
                <a:cs typeface="Arial"/>
              </a:rPr>
              <a:t>tweede</a:t>
            </a:r>
            <a:r>
              <a:rPr lang="en-US" dirty="0">
                <a:latin typeface="Arial"/>
                <a:cs typeface="Arial"/>
              </a:rPr>
              <a:t> </a:t>
            </a:r>
            <a:r>
              <a:rPr lang="en-US" dirty="0" err="1">
                <a:latin typeface="Arial"/>
                <a:cs typeface="Arial"/>
              </a:rPr>
              <a:t>gesprek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voorbereiden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77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2: Wat past </a:t>
            </a:r>
            <a:r>
              <a:rPr lang="en-US" dirty="0" err="1">
                <a:latin typeface="Arial"/>
                <a:cs typeface="Arial"/>
              </a:rPr>
              <a:t>bij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mij</a:t>
            </a:r>
            <a:r>
              <a:rPr lang="en-US" dirty="0">
                <a:latin typeface="Arial"/>
                <a:cs typeface="Arial"/>
              </a:rPr>
              <a:t>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5091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 err="1">
                <a:cs typeface="Arial"/>
              </a:rPr>
              <a:t>Lesdoel</a:t>
            </a:r>
            <a:endParaRPr lang="nl-NL" dirty="0">
              <a:cs typeface="Arial"/>
            </a:endParaRPr>
          </a:p>
          <a:p>
            <a:r>
              <a:rPr lang="nl-NL">
                <a:cs typeface="Arial"/>
              </a:rPr>
              <a:t>Na deze les:</a:t>
            </a:r>
            <a:endParaRPr lang="en-US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 dirty="0">
                <a:cs typeface="Arial"/>
              </a:rPr>
              <a:t>Weten de leerlingen wat hun kwaliteiten zijn</a:t>
            </a:r>
            <a:endParaRPr lang="en-US" dirty="0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 dirty="0">
                <a:cs typeface="Arial"/>
              </a:rPr>
              <a:t>Weten de leerlingen wat ze leuk en interessant vinden</a:t>
            </a:r>
            <a:endParaRPr lang="en-US" dirty="0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 dirty="0">
                <a:cs typeface="Arial"/>
              </a:rPr>
              <a:t>Weten de leerlingen waar ze zich fijn voelen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/>
            </a:endParaRPr>
          </a:p>
          <a:p>
            <a:r>
              <a:rPr lang="nl-NL" b="1" dirty="0" err="1">
                <a:cs typeface="Arial"/>
              </a:rPr>
              <a:t>Lesvorm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 panose="020B0604020202020204"/>
              </a:rPr>
              <a:t>De leerlingen maken de les voor zichzelf, maar mogen samenwerken. 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 panose="020B0604020202020204"/>
            </a:endParaRPr>
          </a:p>
          <a:p>
            <a:r>
              <a:rPr lang="nl-NL" b="1" dirty="0">
                <a:cs typeface="Arial"/>
              </a:rPr>
              <a:t>Voorbereiding</a:t>
            </a:r>
            <a:endParaRPr lang="nl-NL" dirty="0"/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Zorg dat iedere leerling een geprint werkboek heeft.</a:t>
            </a:r>
            <a:endParaRPr lang="en-US" dirty="0">
              <a:cs typeface="Arial"/>
            </a:endParaRPr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Vul de praktische informatie in op slide 12.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50903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Gebruik de volgende slides. Ga kort het gesprek aan met de klas. Vertel wat het doel is van Carrière Coach is en wat ze er aan hebben.</a:t>
            </a:r>
            <a:endParaRPr lang="nl-NL" dirty="0">
              <a:cs typeface="Arial"/>
            </a:endParaRPr>
          </a:p>
          <a:p>
            <a:endParaRPr lang="nl-NL" b="1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 Bespreek daarna de praktische zaken (datum, tijd, plaats).</a:t>
            </a:r>
            <a:endParaRPr lang="nl-NL" dirty="0">
              <a:cs typeface="Arial"/>
            </a:endParaRPr>
          </a:p>
          <a:p>
            <a:endParaRPr lang="nl-NL"/>
          </a:p>
          <a:p>
            <a:r>
              <a:rPr lang="nl-NL" dirty="0"/>
              <a:t>De volgende slides worden gebruikt tijdens de les.  Veel plezier!</a:t>
            </a:r>
            <a:r>
              <a:rPr lang="nl-NL" dirty="0">
                <a:sym typeface="Wingdings" panose="05000000000000000000" pitchFamily="2" charset="2"/>
              </a:rPr>
              <a:t> 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2490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4234" y="3078196"/>
            <a:ext cx="5853558" cy="701608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Les 2: Wat past </a:t>
            </a:r>
            <a:r>
              <a:rPr lang="en-US" dirty="0" err="1">
                <a:latin typeface="Arial"/>
                <a:cs typeface="Arial"/>
              </a:rPr>
              <a:t>bij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mij</a:t>
            </a:r>
            <a:r>
              <a:rPr lang="en-US" dirty="0">
                <a:latin typeface="Arial"/>
                <a:cs typeface="Arial"/>
              </a:rPr>
              <a:t>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469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710533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Jullie hebben je coach ontmoet tijdens de eerste Carrière Coach bijeenkomst. </a:t>
            </a:r>
            <a:endParaRPr lang="en-US" sz="1800" dirty="0"/>
          </a:p>
          <a:p>
            <a:endParaRPr lang="nl-NL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is jouw coach?</a:t>
            </a:r>
            <a:endParaRPr lang="en-US" sz="1800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Hoe was het om met een coach te praten?</a:t>
            </a:r>
            <a:endParaRPr lang="nl-NL" dirty="0"/>
          </a:p>
          <a:p>
            <a:pPr marL="285750" indent="-285750">
              <a:buFont typeface="Wingdings,Sans-Serif"/>
              <a:buChar char="§"/>
            </a:pPr>
            <a:endParaRPr lang="nl-NL" sz="1800" dirty="0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nl-NL" sz="1800"/>
          </a:p>
          <a:p>
            <a:r>
              <a:rPr lang="nl-NL" sz="1800" dirty="0"/>
              <a:t> </a:t>
            </a:r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4965C1-BA9D-DC9B-1810-E800EE56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32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2: Wat past bij mij?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6494314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/>
              <a:t>Vandaag bereiden jullie je voor op het tweede gesprek!</a:t>
            </a:r>
            <a:endParaRPr lang="nl-NL" sz="1800">
              <a:cs typeface="Arial"/>
            </a:endParaRPr>
          </a:p>
          <a:p>
            <a:endParaRPr lang="nl-NL" sz="1800" dirty="0"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 kern="1200" dirty="0">
              <a:latin typeface="+mn-lt"/>
              <a:cs typeface="Arial"/>
            </a:endParaRPr>
          </a:p>
          <a:p>
            <a:r>
              <a:rPr lang="nl-NL" sz="1800" kern="1200" dirty="0">
                <a:ea typeface="+mn-lt"/>
                <a:cs typeface="+mn-lt"/>
              </a:rPr>
              <a:t>Na</a:t>
            </a:r>
            <a:r>
              <a:rPr lang="nl-NL" sz="1800" dirty="0">
                <a:ea typeface="+mn-lt"/>
                <a:cs typeface="+mn-lt"/>
              </a:rPr>
              <a:t> </a:t>
            </a:r>
            <a:r>
              <a:rPr lang="nl-NL" sz="1800" kern="1200" dirty="0">
                <a:ea typeface="+mn-lt"/>
                <a:cs typeface="+mn-lt"/>
              </a:rPr>
              <a:t>deze</a:t>
            </a:r>
            <a:r>
              <a:rPr lang="nl-NL" sz="1800" dirty="0">
                <a:ea typeface="+mn-lt"/>
                <a:cs typeface="+mn-lt"/>
              </a:rPr>
              <a:t> </a:t>
            </a:r>
            <a:r>
              <a:rPr lang="nl-NL" sz="1800" kern="1200" dirty="0">
                <a:ea typeface="+mn-lt"/>
                <a:cs typeface="+mn-lt"/>
              </a:rPr>
              <a:t>les: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wat jouw kwaliteiten zijn</a:t>
            </a:r>
            <a:endParaRPr lang="nl-NL" dirty="0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wat je leuk en interessant vindt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waar jij je fijn voelt</a:t>
            </a:r>
            <a:endParaRPr lang="nl-NL" dirty="0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548164-5DE6-0EF2-1264-1DFD99040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97504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JINC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39D"/>
      </a:accent1>
      <a:accent2>
        <a:srgbClr val="0064A8"/>
      </a:accent2>
      <a:accent3>
        <a:srgbClr val="482583"/>
      </a:accent3>
      <a:accent4>
        <a:srgbClr val="76B72A"/>
      </a:accent4>
      <a:accent5>
        <a:srgbClr val="3FA534"/>
      </a:accent5>
      <a:accent6>
        <a:srgbClr val="EF7D00"/>
      </a:accent6>
      <a:hlink>
        <a:srgbClr val="0064A8"/>
      </a:hlink>
      <a:folHlink>
        <a:srgbClr val="00A29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4" id="{D806DC4B-A756-A743-ACC1-23267F8EF10C}" vid="{CA242660-E9EF-CB45-BE8C-2CC6FDABD57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767b3649a654bce97e31a36bc3ad1a0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Lesmateriaal</TermName>
          <TermId xmlns="http://schemas.microsoft.com/office/infopath/2007/PartnerControls">e13d972b-0a7b-446a-80f9-4ed21cec7f88</TermId>
        </TermInfo>
      </Terms>
    </n767b3649a654bce97e31a36bc3ad1a0>
    <Jaar xmlns="0bc78f3a-80ff-4f68-8b50-8d4b865c6ffc">2026</Jaar>
    <pede4296f6224c8f8b3fdac8a6257f26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Landelijk</TermName>
          <TermId xmlns="http://schemas.microsoft.com/office/infopath/2007/PartnerControls">8e67b87a-43af-4d5a-9c00-76c7a13eaeff</TermId>
        </TermInfo>
      </Terms>
    </pede4296f6224c8f8b3fdac8a6257f26>
    <jd609f9a068548b18010843df49f766e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Digitaal</TermName>
          <TermId xmlns="http://schemas.microsoft.com/office/infopath/2007/PartnerControls">8462f3f2-60fb-4aaf-96a2-3eace8e01878</TermId>
        </TermInfo>
      </Terms>
    </jd609f9a068548b18010843df49f766e>
    <TaxCatchAll xmlns="9115a0db-3d1a-42ed-9cab-1d3c3f339b82">
      <Value>197</Value>
      <Value>64</Value>
      <Value>45</Value>
      <Value>218</Value>
    </TaxCatchAll>
    <hfe2b28b542645899cc533aa4de6156a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School/docent</TermName>
          <TermId xmlns="http://schemas.microsoft.com/office/infopath/2007/PartnerControls">8500e89f-fbf4-4355-8d6e-1b09acebcc0e</TermId>
        </TermInfo>
      </Terms>
    </hfe2b28b542645899cc533aa4de6156a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FE34D11252AB43AB0E6571D8A2515D" ma:contentTypeVersion="14" ma:contentTypeDescription="Een nieuw document maken." ma:contentTypeScope="" ma:versionID="6986f8cba82853ca5daff863fbeb20e4">
  <xsd:schema xmlns:xsd="http://www.w3.org/2001/XMLSchema" xmlns:xs="http://www.w3.org/2001/XMLSchema" xmlns:p="http://schemas.microsoft.com/office/2006/metadata/properties" xmlns:ns2="9115a0db-3d1a-42ed-9cab-1d3c3f339b82" xmlns:ns3="0bc78f3a-80ff-4f68-8b50-8d4b865c6ffc" xmlns:ns4="7a0363a8-fedc-48a8-b6ea-9fecb85756ef" targetNamespace="http://schemas.microsoft.com/office/2006/metadata/properties" ma:root="true" ma:fieldsID="d642ca19f516005ac7c14a13fa1d2a0d" ns2:_="" ns3:_="" ns4:_="">
    <xsd:import namespace="9115a0db-3d1a-42ed-9cab-1d3c3f339b82"/>
    <xsd:import namespace="0bc78f3a-80ff-4f68-8b50-8d4b865c6ffc"/>
    <xsd:import namespace="7a0363a8-fedc-48a8-b6ea-9fecb85756ef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n767b3649a654bce97e31a36bc3ad1a0" minOccurs="0"/>
                <xsd:element ref="ns2:pede4296f6224c8f8b3fdac8a6257f26" minOccurs="0"/>
                <xsd:element ref="ns2:jd609f9a068548b18010843df49f766e" minOccurs="0"/>
                <xsd:element ref="ns2:hfe2b28b542645899cc533aa4de6156a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Jaar" minOccurs="0"/>
                <xsd:element ref="ns3:MediaServiceDateTaken" minOccurs="0"/>
                <xsd:element ref="ns3:MediaLengthInSeconds" minOccurs="0"/>
                <xsd:element ref="ns3:MediaServiceSearchProperties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15a0db-3d1a-42ed-9cab-1d3c3f339b82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d105278b-bf16-49fb-9009-79fcfde5153b}" ma:internalName="TaxCatchAll" ma:showField="CatchAllData" ma:web="9115a0db-3d1a-42ed-9cab-1d3c3f339b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767b3649a654bce97e31a36bc3ad1a0" ma:index="10" ma:taxonomy="true" ma:internalName="n767b3649a654bce97e31a36bc3ad1a0" ma:taxonomyFieldName="Onderwerp_x0020__x002d__x0020_Standaard_x0020_documenten" ma:displayName="Onderwerp" ma:default="" ma:fieldId="{7767b364-9a65-4bce-97e3-1a36bc3ad1a0}" ma:sspId="73681652-e1ec-4c19-9835-b6085d87a124" ma:termSetId="b4b756f5-4292-45f0-a361-476953d4295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ede4296f6224c8f8b3fdac8a6257f26" ma:index="12" ma:taxonomy="true" ma:internalName="pede4296f6224c8f8b3fdac8a6257f26" ma:taxonomyFieldName="Vestiging" ma:displayName="Vestiging" ma:default="" ma:fieldId="{9ede4296-f622-4c8f-8b3f-dac8a6257f26}" ma:taxonomyMulti="true" ma:sspId="73681652-e1ec-4c19-9835-b6085d87a124" ma:termSetId="f446a668-6003-418a-a607-a1f832ba3e4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d609f9a068548b18010843df49f766e" ma:index="14" ma:taxonomy="true" ma:internalName="jd609f9a068548b18010843df49f766e" ma:taxonomyFieldName="Kwaliteit_x0020__x002d__x0020_Standaarddocumenten" ma:displayName="Soort" ma:default="" ma:fieldId="{3d609f9a-0685-48b1-8010-843df49f766e}" ma:sspId="73681652-e1ec-4c19-9835-b6085d87a124" ma:termSetId="182eb5e4-ab75-4bf0-9729-043873a17ebc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hfe2b28b542645899cc533aa4de6156a" ma:index="16" ma:taxonomy="true" ma:internalName="hfe2b28b542645899cc533aa4de6156a" ma:taxonomyFieldName="Doelgroep" ma:displayName="Doelgroep" ma:default="" ma:fieldId="{1fe2b28b-5426-4589-9cc5-33aa4de6156a}" ma:sspId="73681652-e1ec-4c19-9835-b6085d87a124" ma:termSetId="22d96944-0502-4eed-8e71-50415f5a51a9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c78f3a-80ff-4f68-8b50-8d4b865c6f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Jaar" ma:index="21" nillable="true" ma:displayName="Jaar" ma:decimals="0" ma:default="2021" ma:format="Dropdown" ma:internalName="Jaar" ma:percentage="FALSE">
      <xsd:simpleType>
        <xsd:restriction base="dms:Number"/>
      </xsd:simple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0363a8-fedc-48a8-b6ea-9fecb85756ef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96FB54-96E4-4453-A837-D6DF3AF6C3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BB040C-E9A1-48F6-B067-C26F9DB96D4E}">
  <ds:schemaRefs>
    <ds:schemaRef ds:uri="http://schemas.microsoft.com/office/2006/documentManagement/types"/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d3364cbc-b937-40b6-8fe9-7c07cc1e486d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8BEA412-3237-4764-88F4-31B3AB48482A}"/>
</file>

<file path=docProps/app.xml><?xml version="1.0" encoding="utf-8"?>
<Properties xmlns="http://schemas.openxmlformats.org/officeDocument/2006/extended-properties" xmlns:vt="http://schemas.openxmlformats.org/officeDocument/2006/docPropsVTypes">
  <Template>JINC presentatie algemeen - Nederlands</Template>
  <TotalTime>89</TotalTime>
  <Words>594</Words>
  <Application>Microsoft Office PowerPoint</Application>
  <PresentationFormat>Widescreen</PresentationFormat>
  <Paragraphs>94</Paragraphs>
  <Slides>13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Kantoorthema</vt:lpstr>
      <vt:lpstr>PowerPoint Presentation</vt:lpstr>
      <vt:lpstr>Inhoud</vt:lpstr>
      <vt:lpstr>Wat is Carrière Coach?</vt:lpstr>
      <vt:lpstr>Wat is Carrière Coach?</vt:lpstr>
      <vt:lpstr>Het  tweede gesprek voorbereiden</vt:lpstr>
      <vt:lpstr>Les 2: Wat past bij mij?</vt:lpstr>
      <vt:lpstr>Les 2: Wat past bij mij? </vt:lpstr>
      <vt:lpstr>Introductie</vt:lpstr>
      <vt:lpstr>Les 2: Wat past bij mij?</vt:lpstr>
      <vt:lpstr>Les 2: Wat past bij mij?</vt:lpstr>
      <vt:lpstr>Afronding: gesprek met de klas</vt:lpstr>
      <vt:lpstr>Praktische zaken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Kim Asma</dc:creator>
  <cp:lastModifiedBy>Bibi Polle</cp:lastModifiedBy>
  <cp:revision>647</cp:revision>
  <dcterms:created xsi:type="dcterms:W3CDTF">2025-03-09T14:24:03Z</dcterms:created>
  <dcterms:modified xsi:type="dcterms:W3CDTF">2026-04-01T12:22:27Z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0x01010058FE34D11252AB43AB0E6571D8A2515D</vt:lpwstr>
  </property>
  <property fmtid="{D5CDD505-2E9C-101B-9397-08002B2CF9AE}" pid="3" name="Jaar">
    <vt:lpwstr>1197;#2020|5f1034cc-68ff-42bc-97d8-f9ad7c7cd681</vt:lpwstr>
  </property>
  <property fmtid="{D5CDD505-2E9C-101B-9397-08002B2CF9AE}" pid="4" name="Kwaliteit_x0020__x002d__x0020_Communicatie_x002d_uiting">
    <vt:lpwstr>1378;#Werkbestand|470b9f7f-400e-4cab-9e93-ef44aba5bf86</vt:lpwstr>
  </property>
  <property fmtid="{D5CDD505-2E9C-101B-9397-08002B2CF9AE}" pid="5" name="Vestiging">
    <vt:lpwstr>45;#Landelijk|8e67b87a-43af-4d5a-9c00-76c7a13eaeff</vt:lpwstr>
  </property>
  <property fmtid="{D5CDD505-2E9C-101B-9397-08002B2CF9AE}" pid="6" name="Onderwerp - Communicatieuiting">
    <vt:lpwstr>1448;#Presentatie|9876b65d-cb3e-492c-9d66-a284bf929790</vt:lpwstr>
  </property>
  <property fmtid="{D5CDD505-2E9C-101B-9397-08002B2CF9AE}" pid="7" name="Kwaliteit - Communicatie-uiting">
    <vt:lpwstr>1378;#Werkbestand|470b9f7f-400e-4cab-9e93-ef44aba5bf86</vt:lpwstr>
  </property>
  <property fmtid="{D5CDD505-2E9C-101B-9397-08002B2CF9AE}" pid="8" name="MediaServiceImageTags">
    <vt:lpwstr/>
  </property>
  <property fmtid="{D5CDD505-2E9C-101B-9397-08002B2CF9AE}" pid="9" name="Onderwerp_x0020__x002d__x0020_Communicatieuiting">
    <vt:lpwstr>1448;#Presentatie|9876b65d-cb3e-492c-9d66-a284bf929790</vt:lpwstr>
  </property>
  <property fmtid="{D5CDD505-2E9C-101B-9397-08002B2CF9AE}" pid="10" name="Onderwerp_x0020__x002d__x0020_Standaard_x0020_documenten">
    <vt:lpwstr>218;#Lesmateriaal|e13d972b-0a7b-446a-80f9-4ed21cec7f88</vt:lpwstr>
  </property>
  <property fmtid="{D5CDD505-2E9C-101B-9397-08002B2CF9AE}" pid="11" name="Kwaliteit - Standaarddocumenten">
    <vt:lpwstr>197;#Digitaal|8462f3f2-60fb-4aaf-96a2-3eace8e01878</vt:lpwstr>
  </property>
  <property fmtid="{D5CDD505-2E9C-101B-9397-08002B2CF9AE}" pid="12" name="Kwaliteit_x0020__x002d__x0020_Standaarddocumenten">
    <vt:lpwstr>197;#Digitaal|8462f3f2-60fb-4aaf-96a2-3eace8e01878</vt:lpwstr>
  </property>
  <property fmtid="{D5CDD505-2E9C-101B-9397-08002B2CF9AE}" pid="13" name="Onderwerp - Standaard documenten">
    <vt:lpwstr>218;#Lesmateriaal|e13d972b-0a7b-446a-80f9-4ed21cec7f88</vt:lpwstr>
  </property>
  <property fmtid="{D5CDD505-2E9C-101B-9397-08002B2CF9AE}" pid="14" name="Doelgroep">
    <vt:lpwstr>64;#School/docent|8500e89f-fbf4-4355-8d6e-1b09acebcc0e</vt:lpwstr>
  </property>
</Properties>
</file>