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5.xml" ContentType="application/vnd.openxmlformats-officedocument.presentationml.comments+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7.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8" r:id="rId5"/>
    <p:sldMasterId id="2147483728" r:id="rId6"/>
  </p:sldMasterIdLst>
  <p:notesMasterIdLst>
    <p:notesMasterId r:id="rId56"/>
  </p:notesMasterIdLst>
  <p:handoutMasterIdLst>
    <p:handoutMasterId r:id="rId57"/>
  </p:handoutMasterIdLst>
  <p:sldIdLst>
    <p:sldId id="363" r:id="rId7"/>
    <p:sldId id="407" r:id="rId8"/>
    <p:sldId id="290" r:id="rId9"/>
    <p:sldId id="455" r:id="rId10"/>
    <p:sldId id="456" r:id="rId11"/>
    <p:sldId id="457" r:id="rId12"/>
    <p:sldId id="458" r:id="rId13"/>
    <p:sldId id="459" r:id="rId14"/>
    <p:sldId id="460" r:id="rId15"/>
    <p:sldId id="461" r:id="rId16"/>
    <p:sldId id="462" r:id="rId17"/>
    <p:sldId id="463" r:id="rId18"/>
    <p:sldId id="466" r:id="rId19"/>
    <p:sldId id="467" r:id="rId20"/>
    <p:sldId id="468" r:id="rId21"/>
    <p:sldId id="469" r:id="rId22"/>
    <p:sldId id="470" r:id="rId23"/>
    <p:sldId id="471" r:id="rId24"/>
    <p:sldId id="472" r:id="rId25"/>
    <p:sldId id="474" r:id="rId26"/>
    <p:sldId id="475" r:id="rId27"/>
    <p:sldId id="476" r:id="rId28"/>
    <p:sldId id="426" r:id="rId29"/>
    <p:sldId id="427" r:id="rId30"/>
    <p:sldId id="428" r:id="rId31"/>
    <p:sldId id="477" r:id="rId32"/>
    <p:sldId id="478" r:id="rId33"/>
    <p:sldId id="479" r:id="rId34"/>
    <p:sldId id="480" r:id="rId35"/>
    <p:sldId id="481" r:id="rId36"/>
    <p:sldId id="430" r:id="rId37"/>
    <p:sldId id="482" r:id="rId38"/>
    <p:sldId id="483" r:id="rId39"/>
    <p:sldId id="484" r:id="rId40"/>
    <p:sldId id="485" r:id="rId41"/>
    <p:sldId id="498" r:id="rId42"/>
    <p:sldId id="500" r:id="rId43"/>
    <p:sldId id="486" r:id="rId44"/>
    <p:sldId id="487" r:id="rId45"/>
    <p:sldId id="488" r:id="rId46"/>
    <p:sldId id="489" r:id="rId47"/>
    <p:sldId id="490" r:id="rId48"/>
    <p:sldId id="491" r:id="rId49"/>
    <p:sldId id="492" r:id="rId50"/>
    <p:sldId id="494" r:id="rId51"/>
    <p:sldId id="495" r:id="rId52"/>
    <p:sldId id="493" r:id="rId53"/>
    <p:sldId id="496" r:id="rId54"/>
    <p:sldId id="497" r:id="rId55"/>
  </p:sldIdLst>
  <p:sldSz cx="9144000" cy="5143500" type="screen16x9"/>
  <p:notesSz cx="7099300" cy="10234613"/>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8">
          <p15:clr>
            <a:srgbClr val="A4A3A4"/>
          </p15:clr>
        </p15:guide>
        <p15:guide id="2" orient="horz" pos="2769">
          <p15:clr>
            <a:srgbClr val="A4A3A4"/>
          </p15:clr>
        </p15:guide>
        <p15:guide id="3" orient="horz" pos="482">
          <p15:clr>
            <a:srgbClr val="A4A3A4"/>
          </p15:clr>
        </p15:guide>
        <p15:guide id="4" pos="602">
          <p15:clr>
            <a:srgbClr val="A4A3A4"/>
          </p15:clr>
        </p15:guide>
        <p15:guide id="5" pos="515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phne van Dijk" initials="DvD" lastIdx="16" clrIdx="0"/>
  <p:cmAuthor id="2" name="Yteke Braaksma" initials="YB" lastIdx="3" clrIdx="1">
    <p:extLst>
      <p:ext uri="{19B8F6BF-5375-455C-9EA6-DF929625EA0E}">
        <p15:presenceInfo xmlns:p15="http://schemas.microsoft.com/office/powerpoint/2012/main" userId="S-1-12-1-1336039604-1147550910-1819392156-1640151466" providerId="AD"/>
      </p:ext>
    </p:extLst>
  </p:cmAuthor>
  <p:cmAuthor id="3" name="Brenda Melgert" initials="BM" lastIdx="32" clrIdx="2">
    <p:extLst>
      <p:ext uri="{19B8F6BF-5375-455C-9EA6-DF929625EA0E}">
        <p15:presenceInfo xmlns:p15="http://schemas.microsoft.com/office/powerpoint/2012/main" userId="S::bmelgert@jinc.nl::052dd551-c1a5-49f3-9efb-633c0d344c44" providerId="AD"/>
      </p:ext>
    </p:extLst>
  </p:cmAuthor>
  <p:cmAuthor id="4" name="Iris van Rijn" initials="IR" lastIdx="6" clrIdx="3">
    <p:extLst>
      <p:ext uri="{19B8F6BF-5375-455C-9EA6-DF929625EA0E}">
        <p15:presenceInfo xmlns:p15="http://schemas.microsoft.com/office/powerpoint/2012/main" userId="S::ivanrijn@jinc.nl::40aef2db-3117-497b-a7cf-27e7aade4cee" providerId="AD"/>
      </p:ext>
    </p:extLst>
  </p:cmAuthor>
  <p:cmAuthor id="5" name="Iris De Wolff" initials="IDW" lastIdx="9" clrIdx="4">
    <p:extLst>
      <p:ext uri="{19B8F6BF-5375-455C-9EA6-DF929625EA0E}">
        <p15:presenceInfo xmlns:p15="http://schemas.microsoft.com/office/powerpoint/2012/main" userId="S::idewolff@jinc.nl::5de5c0c4-423e-484a-a2a3-c3950fb63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C19"/>
    <a:srgbClr val="00A39D"/>
    <a:srgbClr val="006699"/>
    <a:srgbClr val="3C0066"/>
    <a:srgbClr val="EF7C00"/>
    <a:srgbClr val="009999"/>
    <a:srgbClr val="FF8000"/>
    <a:srgbClr val="FF6600"/>
    <a:srgbClr val="F66013"/>
    <a:srgbClr val="536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20773-A36E-4E06-876E-2A6EFC3B831C}" v="11" dt="2025-09-29T07:46:10.2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7"/>
    <p:restoredTop sz="94718"/>
  </p:normalViewPr>
  <p:slideViewPr>
    <p:cSldViewPr snapToGrid="0">
      <p:cViewPr varScale="1">
        <p:scale>
          <a:sx n="93" d="100"/>
          <a:sy n="93" d="100"/>
        </p:scale>
        <p:origin x="64" y="1644"/>
      </p:cViewPr>
      <p:guideLst>
        <p:guide orient="horz" pos="858"/>
        <p:guide orient="horz" pos="2769"/>
        <p:guide orient="horz" pos="482"/>
        <p:guide pos="602"/>
        <p:guide pos="515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0-06-11T15:18:40.984" idx="3">
    <p:pos x="10" y="10"/>
    <p:text>LINK</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0-06-24T09:34:13.793" idx="9">
    <p:pos x="10" y="10"/>
    <p:text>Downloadlinkje naar werkblad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0-06-24T09:34:08.587" idx="8">
    <p:pos x="10" y="10"/>
    <p:text>Downloadlinkje naar werkblad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0-06-24T09:34:04.159" idx="7">
    <p:pos x="10" y="10"/>
    <p:text>Downloadlinkje naar werkblad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20-06-24T09:33:59.335" idx="6">
    <p:pos x="10" y="10"/>
    <p:text>Downloadlinkje naar werkblad 
</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5" dt="2020-06-24T09:33:53.315" idx="5">
    <p:pos x="10" y="10"/>
    <p:text>Downloadlinkje naar werkblad 
</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5" dt="2020-06-24T09:33:46.383" idx="4">
    <p:pos x="10" y="10"/>
    <p:text>Downloadlinkje naar werkblad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A919F057-DDC8-1E47-B19B-30FA99388451}" type="datetimeFigureOut">
              <a:rPr lang="en-US" smtClean="0"/>
              <a:t>9/29/2025</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8F27CFD-46D1-F948-B73C-1BF0A48B2EF6}" type="slidenum">
              <a:rPr lang="en-US" smtClean="0"/>
              <a:t>‹nr.›</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NL"/>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D68270C-20AE-4775-A398-A09BD140C06D}" type="datetimeFigureOut">
              <a:rPr lang="nl-NL" smtClean="0"/>
              <a:t>29-9-2025</a:t>
            </a:fld>
            <a:endParaRPr lang="nl-NL"/>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nl-NL"/>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944D1BB-B671-4756-8A9D-CDB3DECEFBD0}"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oogle.n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NL"/>
          </a:p>
        </p:txBody>
      </p:sp>
      <p:sp>
        <p:nvSpPr>
          <p:cNvPr id="4" name="Slide Number Placeholder 3"/>
          <p:cNvSpPr>
            <a:spLocks noGrp="1"/>
          </p:cNvSpPr>
          <p:nvPr>
            <p:ph type="sldNum" sz="quarter" idx="10"/>
          </p:nvPr>
        </p:nvSpPr>
        <p:spPr/>
        <p:txBody>
          <a:bodyPr/>
          <a:lstStyle/>
          <a:p>
            <a:fld id="{4944D1BB-B671-4756-8A9D-CDB3DECEFBD0}" type="slidenum">
              <a:rPr lang="nl-NL" smtClean="0"/>
              <a:t>1</a:t>
            </a:fld>
            <a:endParaRPr lang="nl-NL"/>
          </a:p>
        </p:txBody>
      </p:sp>
    </p:spTree>
    <p:extLst>
      <p:ext uri="{BB962C8B-B14F-4D97-AF65-F5344CB8AC3E}">
        <p14:creationId xmlns:p14="http://schemas.microsoft.com/office/powerpoint/2010/main" val="61914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docent:</a:t>
            </a:r>
            <a:endParaRPr lang="en-US" b="1" dirty="0"/>
          </a:p>
          <a:p>
            <a:r>
              <a:rPr lang="nl-NL"/>
              <a:t>Veel leerlingen zitten nog niet op LinkedIn, de leeftijdsgrens is 16 jaar of ouder. Benoem de mogelijkheid van het aanmaken van een LinkedIn account (als ze ouder zijn en echt gaan werken): LinkedIn is een soort zakelijke facebook, waarbij je CV je profiel is en je connecties maakt met mensen die je kent. Hierdoor zie je ook wie er in het netwerk van je vrienden, collega’s of studiegenoten zit. Zo kan je makkelijker met iemand in contact komen die jou kan helpen met het vinden van een leuke baan. </a:t>
            </a:r>
            <a:endParaRPr lang="en-US">
              <a:cs typeface="Calibri"/>
            </a:endParaRPr>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15</a:t>
            </a:fld>
            <a:endParaRPr lang="nl-NL"/>
          </a:p>
        </p:txBody>
      </p:sp>
    </p:spTree>
    <p:extLst>
      <p:ext uri="{BB962C8B-B14F-4D97-AF65-F5344CB8AC3E}">
        <p14:creationId xmlns:p14="http://schemas.microsoft.com/office/powerpoint/2010/main" val="247254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 </a:t>
            </a:r>
            <a:endParaRPr lang="en-US" b="1"/>
          </a:p>
          <a:p>
            <a:r>
              <a:rPr lang="nl-NL">
                <a:cs typeface="Calibri"/>
              </a:rPr>
              <a:t>Leg uit:</a:t>
            </a:r>
            <a:endParaRPr lang="nl-NL" dirty="0">
              <a:cs typeface="Calibri"/>
            </a:endParaRPr>
          </a:p>
          <a:p>
            <a:r>
              <a:rPr lang="nl-NL" dirty="0"/>
              <a:t>Bedenk wat kan iemand voor jou doen?</a:t>
            </a:r>
          </a:p>
          <a:p>
            <a:r>
              <a:rPr lang="nl-NL" dirty="0"/>
              <a:t>Mensen kunnen jou op heel veel verschillende manieren helpen. Bijvoorbeeld:</a:t>
            </a:r>
          </a:p>
          <a:p>
            <a:r>
              <a:rPr lang="nl-NL" dirty="0"/>
              <a:t>-­ ze weten bepaalde vacatures</a:t>
            </a:r>
          </a:p>
          <a:p>
            <a:r>
              <a:rPr lang="nl-NL" dirty="0"/>
              <a:t>- zij kennen misschien weer iemand die jou weer verder kan helpen</a:t>
            </a:r>
          </a:p>
          <a:p>
            <a:r>
              <a:rPr lang="nl-NL" dirty="0"/>
              <a:t>- ze kunnen je helpen met het vinden van een stageplaats</a:t>
            </a:r>
          </a:p>
          <a:p>
            <a:r>
              <a:rPr lang="nl-NL" dirty="0"/>
              <a:t>-­ ze kijken naar mogelijkheden uit</a:t>
            </a:r>
          </a:p>
          <a:p>
            <a:r>
              <a:rPr lang="nl-NL" dirty="0"/>
              <a:t>-­ ze kennen iemand die zijn baan gaat opzeggen</a:t>
            </a:r>
          </a:p>
          <a:p>
            <a:r>
              <a:rPr lang="nl-NL" dirty="0"/>
              <a:t>-­ ze kennen bepaalde bedrijven of organisaties waar mogelijkheden zouden kunnen zijn</a:t>
            </a:r>
          </a:p>
          <a:p>
            <a:r>
              <a:rPr lang="nl-NL" dirty="0"/>
              <a:t>-­ ze hebben gehoord dat er in jouw omgeving nieuwe bedrijven worden gevestigd of dat er bedrijven gaan uitbreiden.</a:t>
            </a:r>
          </a:p>
          <a:p>
            <a:r>
              <a:rPr lang="nl-NL" dirty="0"/>
              <a:t>Bedenk ook altijd wat jij voor een ander kunt doen: als jij iemand anders ergens mee kunt helpen zijn ze ook eerder bereidt om jou te helpen!</a:t>
            </a:r>
          </a:p>
          <a:p>
            <a:endParaRPr lang="nl-NL" dirty="0"/>
          </a:p>
          <a:p>
            <a:r>
              <a:rPr lang="nl-NL" b="1" dirty="0"/>
              <a:t>Tijdsduur opdracht 5: 25 min</a:t>
            </a:r>
            <a:endParaRPr lang="en-US" b="1" dirty="0"/>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17</a:t>
            </a:fld>
            <a:endParaRPr lang="nl-NL"/>
          </a:p>
        </p:txBody>
      </p:sp>
    </p:spTree>
    <p:extLst>
      <p:ext uri="{BB962C8B-B14F-4D97-AF65-F5344CB8AC3E}">
        <p14:creationId xmlns:p14="http://schemas.microsoft.com/office/powerpoint/2010/main" val="143165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944D1BB-B671-4756-8A9D-CDB3DECEFBD0}"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80290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Opmerking voor docent: </a:t>
            </a:r>
            <a:endParaRPr lang="en-US" b="1" dirty="0"/>
          </a:p>
          <a:p>
            <a:r>
              <a:rPr lang="nl-NL"/>
              <a:t>Input voor de brainstorm:</a:t>
            </a:r>
            <a:endParaRPr lang="en-US">
              <a:cs typeface="Calibri"/>
            </a:endParaRPr>
          </a:p>
          <a:p>
            <a:br>
              <a:rPr lang="en-US" dirty="0">
                <a:cs typeface="+mn-lt"/>
              </a:rPr>
            </a:br>
            <a:r>
              <a:rPr lang="nl-NL" b="1" dirty="0"/>
              <a:t>Zoekmachines </a:t>
            </a:r>
            <a:r>
              <a:rPr lang="nl-NL" dirty="0"/>
              <a:t> </a:t>
            </a:r>
            <a:br>
              <a:rPr lang="nl-NL" dirty="0">
                <a:cs typeface="+mn-lt"/>
              </a:rPr>
            </a:br>
            <a:r>
              <a:rPr lang="nl-NL" dirty="0"/>
              <a:t>Zoek ook naar vacatures op </a:t>
            </a:r>
            <a:r>
              <a:rPr lang="nl-NL" dirty="0">
                <a:hlinkClick r:id="rId3"/>
              </a:rPr>
              <a:t>www.google.nl</a:t>
            </a:r>
            <a:r>
              <a:rPr lang="nl-NL" dirty="0"/>
              <a:t>. Bedenk goed met welke trefwoorden je zoekt. Wil je werken in de bediening? Dan kun je intypen: ‘vacature bediening’, maar ook ‘vacature horecamedewerker’. </a:t>
            </a:r>
            <a:endParaRPr lang="en-US" dirty="0"/>
          </a:p>
          <a:p>
            <a:endParaRPr lang="nl-NL" dirty="0"/>
          </a:p>
          <a:p>
            <a:r>
              <a:rPr lang="nl-NL" b="1" dirty="0"/>
              <a:t>Netwerken </a:t>
            </a:r>
            <a:r>
              <a:rPr lang="nl-NL" dirty="0"/>
              <a:t> </a:t>
            </a:r>
            <a:endParaRPr lang="en-US" dirty="0"/>
          </a:p>
          <a:p>
            <a:r>
              <a:rPr lang="nl-NL" dirty="0"/>
              <a:t>Veel banen worden via-via gevuld en dus niet door advertenties. Laat daarom je netwerk weten dat je een baan zoekt. Hoe meer mensen weten dat je een baan zoekt, hoe groter de kans dat iemand een vacature voor je weet.  </a:t>
            </a:r>
            <a:endParaRPr lang="en-US" dirty="0"/>
          </a:p>
          <a:p>
            <a:r>
              <a:rPr lang="nl-NL" dirty="0"/>
              <a:t> </a:t>
            </a:r>
            <a:br>
              <a:rPr lang="nl-NL" dirty="0">
                <a:cs typeface="+mn-lt"/>
              </a:rPr>
            </a:br>
            <a:r>
              <a:rPr lang="nl-NL" err="1"/>
              <a:t>Social</a:t>
            </a:r>
            <a:r>
              <a:rPr lang="nl-NL" b="1" dirty="0"/>
              <a:t> Media</a:t>
            </a:r>
            <a:r>
              <a:rPr lang="nl-NL" dirty="0"/>
              <a:t> </a:t>
            </a:r>
            <a:br>
              <a:rPr lang="nl-NL" dirty="0">
                <a:cs typeface="+mn-lt"/>
              </a:rPr>
            </a:br>
            <a:r>
              <a:rPr lang="nl-NL" dirty="0"/>
              <a:t>Veel bedrijven zetten hun vacatures op Facebook, </a:t>
            </a:r>
            <a:r>
              <a:rPr lang="nl-NL" err="1"/>
              <a:t>linkedIn</a:t>
            </a:r>
            <a:r>
              <a:rPr lang="nl-NL" dirty="0"/>
              <a:t> en twitter.  </a:t>
            </a:r>
            <a:endParaRPr lang="en-US" dirty="0"/>
          </a:p>
          <a:p>
            <a:r>
              <a:rPr lang="nl-NL" dirty="0"/>
              <a:t> </a:t>
            </a:r>
            <a:br>
              <a:rPr lang="nl-NL" dirty="0">
                <a:cs typeface="+mn-lt"/>
              </a:rPr>
            </a:br>
            <a:r>
              <a:rPr lang="nl-NL" err="1"/>
              <a:t>Uitzendbureau’s</a:t>
            </a:r>
            <a:r>
              <a:rPr lang="nl-NL" dirty="0"/>
              <a:t> </a:t>
            </a:r>
            <a:br>
              <a:rPr lang="nl-NL" dirty="0">
                <a:cs typeface="+mn-lt"/>
              </a:rPr>
            </a:br>
            <a:r>
              <a:rPr lang="nl-NL" dirty="0"/>
              <a:t>Uitzend bureaus zoeken personeel voor bedrijven. Ze zoeken dus met jou mee naar een (bij)baan. Je kunt je vaak online inschrijven bij een uitzendbureau. Vaak zijn uitzendbureaus gespecialiseerd in een specifieke sector of branche zoals horeca, ICT &amp; logistiek, zorg, studenten etc.  Bekende uitzendbureaus zijn bijvoorbeeld: </a:t>
            </a:r>
            <a:endParaRPr lang="en-US" dirty="0"/>
          </a:p>
          <a:p>
            <a:r>
              <a:rPr lang="nl-NL" dirty="0"/>
              <a:t>Randstad </a:t>
            </a:r>
            <a:endParaRPr lang="en-US" dirty="0"/>
          </a:p>
          <a:p>
            <a:r>
              <a:rPr lang="nl-NL" dirty="0"/>
              <a:t>Tempo Team </a:t>
            </a:r>
            <a:endParaRPr lang="en-US" dirty="0"/>
          </a:p>
          <a:p>
            <a:r>
              <a:rPr lang="nl-NL" dirty="0"/>
              <a:t>Unique </a:t>
            </a:r>
            <a:endParaRPr lang="en-US" dirty="0"/>
          </a:p>
          <a:p>
            <a:r>
              <a:rPr lang="nl-NL" dirty="0"/>
              <a:t>Studentenwerk </a:t>
            </a:r>
            <a:endParaRPr lang="en-US" dirty="0"/>
          </a:p>
          <a:p>
            <a:r>
              <a:rPr lang="nl-NL" err="1"/>
              <a:t>Startpeople</a:t>
            </a:r>
            <a:r>
              <a:rPr lang="nl-NL" dirty="0"/>
              <a:t> </a:t>
            </a:r>
            <a:endParaRPr lang="en-US" dirty="0"/>
          </a:p>
          <a:p>
            <a:r>
              <a:rPr lang="nl-NL" dirty="0"/>
              <a:t>Manpower</a:t>
            </a:r>
            <a:endParaRPr lang="en-US" dirty="0"/>
          </a:p>
          <a:p>
            <a:r>
              <a:rPr lang="nl-NL" dirty="0"/>
              <a:t> </a:t>
            </a:r>
            <a:br>
              <a:rPr lang="nl-NL" dirty="0">
                <a:cs typeface="+mn-lt"/>
              </a:rPr>
            </a:br>
            <a:r>
              <a:rPr lang="nl-NL" dirty="0"/>
              <a:t>Open sollicitatie </a:t>
            </a:r>
            <a:br>
              <a:rPr lang="nl-NL" dirty="0">
                <a:cs typeface="+mn-lt"/>
              </a:rPr>
            </a:br>
            <a:r>
              <a:rPr lang="nl-NL" dirty="0"/>
              <a:t>Wil je graag bij een bedrijf werken, maar vind je geen passende vacature bij dat bedrijf? Stuur dan een open sollicitatie. Niet alle vacatures worden ook daadwerkelijk gepubliceerd op internet of </a:t>
            </a:r>
            <a:r>
              <a:rPr lang="nl-NL" err="1"/>
              <a:t>social</a:t>
            </a:r>
            <a:r>
              <a:rPr lang="nl-NL" dirty="0"/>
              <a:t> media. Als ze in de toekomst iemand zoeken heb je een grotere kans dat je dan uitgenodigd wordt om te solliciteren. </a:t>
            </a:r>
            <a:endParaRPr lang="en-US" dirty="0"/>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20</a:t>
            </a:fld>
            <a:endParaRPr lang="nl-NL"/>
          </a:p>
        </p:txBody>
      </p:sp>
    </p:spTree>
    <p:extLst>
      <p:ext uri="{BB962C8B-B14F-4D97-AF65-F5344CB8AC3E}">
        <p14:creationId xmlns:p14="http://schemas.microsoft.com/office/powerpoint/2010/main" val="114581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err="1"/>
              <a:t>Tijdsduur</a:t>
            </a:r>
            <a:r>
              <a:rPr lang="en-US" b="1" dirty="0"/>
              <a:t> </a:t>
            </a:r>
            <a:r>
              <a:rPr lang="en-US" b="1" err="1"/>
              <a:t>opdr</a:t>
            </a:r>
            <a:r>
              <a:rPr lang="en-US" b="1" dirty="0"/>
              <a:t> 6: 35 min</a:t>
            </a:r>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21</a:t>
            </a:fld>
            <a:endParaRPr lang="nl-NL"/>
          </a:p>
        </p:txBody>
      </p:sp>
    </p:spTree>
    <p:extLst>
      <p:ext uri="{BB962C8B-B14F-4D97-AF65-F5344CB8AC3E}">
        <p14:creationId xmlns:p14="http://schemas.microsoft.com/office/powerpoint/2010/main" val="175168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23</a:t>
            </a:fld>
            <a:endParaRPr lang="nl-NL"/>
          </a:p>
        </p:txBody>
      </p:sp>
    </p:spTree>
    <p:extLst>
      <p:ext uri="{BB962C8B-B14F-4D97-AF65-F5344CB8AC3E}">
        <p14:creationId xmlns:p14="http://schemas.microsoft.com/office/powerpoint/2010/main" val="44828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Tijdsduur </a:t>
            </a:r>
            <a:r>
              <a:rPr lang="nl-NL" b="1" err="1"/>
              <a:t>opdr</a:t>
            </a:r>
            <a:r>
              <a:rPr lang="nl-NL" b="1" dirty="0"/>
              <a:t> 7: 35 min</a:t>
            </a:r>
            <a:endParaRPr lang="en-US" b="1" dirty="0"/>
          </a:p>
          <a:p>
            <a:endParaRPr lang="nl-NL" dirty="0"/>
          </a:p>
          <a:p>
            <a:r>
              <a:rPr lang="nl-NL" b="1" dirty="0"/>
              <a:t>Opmerking voor docent:</a:t>
            </a:r>
            <a:endParaRPr lang="en-US" b="1" dirty="0"/>
          </a:p>
          <a:p>
            <a:r>
              <a:rPr lang="nl-NL"/>
              <a:t>Op de website van JINC staan de voorbeeld cv’s die je als bestand kunt downloaden waar de leerlingen mee aan de slag kunnen. </a:t>
            </a:r>
            <a:endParaRPr lang="en-US">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26</a:t>
            </a:fld>
            <a:endParaRPr lang="nl-NL"/>
          </a:p>
        </p:txBody>
      </p:sp>
    </p:spTree>
    <p:extLst>
      <p:ext uri="{BB962C8B-B14F-4D97-AF65-F5344CB8AC3E}">
        <p14:creationId xmlns:p14="http://schemas.microsoft.com/office/powerpoint/2010/main" val="214804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944D1BB-B671-4756-8A9D-CDB3DECEFBD0}"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401543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944D1BB-B671-4756-8A9D-CDB3DECEFBD0}" type="slidenum">
              <a:rPr lang="nl-NL" smtClean="0"/>
              <a:t>31</a:t>
            </a:fld>
            <a:endParaRPr lang="nl-NL"/>
          </a:p>
        </p:txBody>
      </p:sp>
    </p:spTree>
    <p:extLst>
      <p:ext uri="{BB962C8B-B14F-4D97-AF65-F5344CB8AC3E}">
        <p14:creationId xmlns:p14="http://schemas.microsoft.com/office/powerpoint/2010/main" val="2857847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944D1BB-B671-4756-8A9D-CDB3DECEFBD0}" type="slidenum">
              <a:rPr lang="nl-NL" smtClean="0"/>
              <a:t>32</a:t>
            </a:fld>
            <a:endParaRPr lang="nl-NL"/>
          </a:p>
        </p:txBody>
      </p:sp>
    </p:spTree>
    <p:extLst>
      <p:ext uri="{BB962C8B-B14F-4D97-AF65-F5344CB8AC3E}">
        <p14:creationId xmlns:p14="http://schemas.microsoft.com/office/powerpoint/2010/main" val="17478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944D1BB-B671-4756-8A9D-CDB3DECEFBD0}"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177027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b="1" dirty="0"/>
              <a:t>Tijdsduur opdr 8:</a:t>
            </a:r>
            <a:r>
              <a:rPr lang="nl-NL" dirty="0"/>
              <a:t> </a:t>
            </a:r>
            <a:r>
              <a:rPr lang="nl-NL" b="1"/>
              <a:t>35 min, opdr 9: 30 min</a:t>
            </a:r>
            <a:endParaRPr lang="en-US" b="1" dirty="0"/>
          </a:p>
          <a:p>
            <a:endParaRPr lang="nl-NL" dirty="0"/>
          </a:p>
          <a:p>
            <a:r>
              <a:rPr lang="nl-NL" b="1" dirty="0"/>
              <a:t>Opmerking voor docent:</a:t>
            </a:r>
            <a:endParaRPr lang="en-US" b="1" dirty="0"/>
          </a:p>
          <a:p>
            <a:r>
              <a:rPr lang="nl-NL"/>
              <a:t>Op de website van JINC staan de voorbeeld cv’s die je als bestand kunt downloaden waar de leerlingen mee aan de slag kunnen. </a:t>
            </a:r>
            <a:endParaRPr lang="en-US">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33</a:t>
            </a:fld>
            <a:endParaRPr lang="nl-NL"/>
          </a:p>
        </p:txBody>
      </p:sp>
    </p:spTree>
    <p:extLst>
      <p:ext uri="{BB962C8B-B14F-4D97-AF65-F5344CB8AC3E}">
        <p14:creationId xmlns:p14="http://schemas.microsoft.com/office/powerpoint/2010/main" val="4018012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cs typeface="Calibri"/>
            </a:endParaRPr>
          </a:p>
          <a:p>
            <a:endParaRPr lang="en-US"/>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34</a:t>
            </a:fld>
            <a:endParaRPr lang="nl-NL"/>
          </a:p>
        </p:txBody>
      </p:sp>
    </p:spTree>
    <p:extLst>
      <p:ext uri="{BB962C8B-B14F-4D97-AF65-F5344CB8AC3E}">
        <p14:creationId xmlns:p14="http://schemas.microsoft.com/office/powerpoint/2010/main" val="3052191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Tijdsduur </a:t>
            </a:r>
            <a:r>
              <a:rPr lang="nl-NL" b="1" err="1"/>
              <a:t>opdr</a:t>
            </a:r>
            <a:r>
              <a:rPr lang="nl-NL" b="1" dirty="0"/>
              <a:t> 10: 30 min </a:t>
            </a:r>
            <a:endParaRPr lang="en-US" b="1" dirty="0"/>
          </a:p>
          <a:p>
            <a:endParaRPr lang="nl-NL" dirty="0"/>
          </a:p>
          <a:p>
            <a:r>
              <a:rPr lang="nl-NL" b="1" dirty="0"/>
              <a:t>Uitleg voor docent:</a:t>
            </a:r>
            <a:endParaRPr lang="en-US" b="1" dirty="0"/>
          </a:p>
          <a:p>
            <a:r>
              <a:rPr lang="nl-NL"/>
              <a:t>Bespreek met de leerlingen hoe je je goed voorbereidt op een sollicitatiegesprek. Denk bijvoorbeeld aan:</a:t>
            </a:r>
            <a:endParaRPr lang="en-US">
              <a:cs typeface="Calibri"/>
            </a:endParaRPr>
          </a:p>
          <a:p>
            <a:endParaRPr lang="nl-NL" dirty="0"/>
          </a:p>
          <a:p>
            <a:r>
              <a:rPr lang="nl-NL" dirty="0"/>
              <a:t>- Zoek van te voren uit hoe je op tijd op de locatie komt waar je het gesprek hebt. </a:t>
            </a:r>
            <a:endParaRPr lang="en-US" dirty="0"/>
          </a:p>
          <a:p>
            <a:r>
              <a:rPr lang="nl-NL" dirty="0"/>
              <a:t>- Meld je bij de receptie en gebruik de juiste naam van de persoon met wie je het gesprek hebt. </a:t>
            </a:r>
            <a:br>
              <a:rPr lang="nl-NL" dirty="0">
                <a:cs typeface="+mn-lt"/>
              </a:rPr>
            </a:br>
            <a:r>
              <a:rPr lang="nl-NL" dirty="0"/>
              <a:t>Aan de receptie vragen naar een mevrouw </a:t>
            </a:r>
            <a:r>
              <a:rPr lang="nl-NL" err="1"/>
              <a:t>Jongemans</a:t>
            </a:r>
            <a:r>
              <a:rPr lang="nl-NL" dirty="0"/>
              <a:t> terwijl het eigenlijk mevrouw </a:t>
            </a:r>
            <a:r>
              <a:rPr lang="nl-NL" err="1"/>
              <a:t>Jongema</a:t>
            </a:r>
            <a:r>
              <a:rPr lang="nl-NL" dirty="0"/>
              <a:t> is of de interviewer aanspreken met de verkeerde naam, geeft een slechte indruk.  </a:t>
            </a:r>
            <a:endParaRPr lang="en-US" dirty="0"/>
          </a:p>
          <a:p>
            <a:r>
              <a:rPr lang="nl-NL" dirty="0"/>
              <a:t>- Neem je CV mee (deze wordt vaak als leidraad tijdens het gesprek gebruikt). </a:t>
            </a:r>
            <a:endParaRPr lang="en-US" dirty="0"/>
          </a:p>
          <a:p>
            <a:r>
              <a:rPr lang="nl-NL" dirty="0"/>
              <a:t>- Zorg dat je er verzorgd uitziet.  </a:t>
            </a:r>
            <a:endParaRPr lang="en-US" dirty="0"/>
          </a:p>
          <a:p>
            <a:r>
              <a:rPr lang="nl-NL" dirty="0"/>
              <a:t>- Maak van te voren een lijstje met te verwachten vragen, en welke antwoorden jij daarop wil geven. </a:t>
            </a:r>
            <a:endParaRPr lang="en-US" dirty="0"/>
          </a:p>
          <a:p>
            <a:r>
              <a:rPr lang="nl-NL" dirty="0"/>
              <a:t>- Maak van te voren een lijstje van vragen die jij wil stellen aan de werkgever.  </a:t>
            </a:r>
            <a:endParaRPr lang="en-US" dirty="0"/>
          </a:p>
          <a:p>
            <a:r>
              <a:rPr lang="nl-NL" dirty="0"/>
              <a:t>- Je eerste indruk is belangrijk! (geef een goede handdruk, kijk je gesprekspartner in de ogen en glimlach). </a:t>
            </a:r>
            <a:endParaRPr lang="en-US" dirty="0"/>
          </a:p>
          <a:p>
            <a:r>
              <a:rPr lang="nl-NL" dirty="0"/>
              <a:t>- Let op je houding, zit rechtop. </a:t>
            </a:r>
            <a:endParaRPr lang="en-US" dirty="0"/>
          </a:p>
          <a:p>
            <a:r>
              <a:rPr lang="nl-NL" dirty="0"/>
              <a:t>- Gebruik geen straattaal. </a:t>
            </a:r>
            <a:endParaRPr lang="en-US" dirty="0"/>
          </a:p>
          <a:p>
            <a:r>
              <a:rPr lang="nl-NL" dirty="0"/>
              <a:t>- Vertel duidelijk waar je goed in bent, wat jouw goede eigenschappen zijn. </a:t>
            </a:r>
            <a:endParaRPr lang="en-US" dirty="0"/>
          </a:p>
          <a:p>
            <a:r>
              <a:rPr lang="nl-NL" dirty="0"/>
              <a:t>- Begin in het eerste gesprek niet meteen over salaris. </a:t>
            </a:r>
            <a:endParaRPr lang="en-US" dirty="0"/>
          </a:p>
          <a:p>
            <a:r>
              <a:rPr lang="nl-NL" dirty="0"/>
              <a:t>- Zorg dat je voordat je weggaat duidelijk weet wanneer je weer contact hebt over de vervolgstappen. </a:t>
            </a:r>
            <a:endParaRPr lang="nl-NL"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35</a:t>
            </a:fld>
            <a:endParaRPr lang="nl-NL"/>
          </a:p>
        </p:txBody>
      </p:sp>
    </p:spTree>
    <p:extLst>
      <p:ext uri="{BB962C8B-B14F-4D97-AF65-F5344CB8AC3E}">
        <p14:creationId xmlns:p14="http://schemas.microsoft.com/office/powerpoint/2010/main" val="1271739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cs typeface="Calibri"/>
            </a:endParaRPr>
          </a:p>
          <a:p>
            <a:endParaRPr lang="en-US"/>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36</a:t>
            </a:fld>
            <a:endParaRPr lang="nl-NL"/>
          </a:p>
        </p:txBody>
      </p:sp>
    </p:spTree>
    <p:extLst>
      <p:ext uri="{BB962C8B-B14F-4D97-AF65-F5344CB8AC3E}">
        <p14:creationId xmlns:p14="http://schemas.microsoft.com/office/powerpoint/2010/main" val="3228835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cs typeface="Calibri"/>
            </a:endParaRPr>
          </a:p>
          <a:p>
            <a:endParaRPr lang="en-US"/>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37</a:t>
            </a:fld>
            <a:endParaRPr lang="nl-NL"/>
          </a:p>
        </p:txBody>
      </p:sp>
    </p:spTree>
    <p:extLst>
      <p:ext uri="{BB962C8B-B14F-4D97-AF65-F5344CB8AC3E}">
        <p14:creationId xmlns:p14="http://schemas.microsoft.com/office/powerpoint/2010/main" val="1915347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err="1"/>
              <a:t>Voor</a:t>
            </a:r>
            <a:r>
              <a:rPr lang="en-US" b="1" dirty="0"/>
              <a:t> docent:</a:t>
            </a:r>
          </a:p>
          <a:p>
            <a:r>
              <a:rPr lang="en-US"/>
              <a:t>Verwijzen</a:t>
            </a:r>
            <a:r>
              <a:rPr lang="en-US" dirty="0"/>
              <a:t> </a:t>
            </a:r>
            <a:r>
              <a:rPr lang="en-US" err="1"/>
              <a:t>naar</a:t>
            </a:r>
            <a:r>
              <a:rPr lang="en-US" dirty="0"/>
              <a:t> les 5 --&gt; </a:t>
            </a:r>
            <a:r>
              <a:rPr lang="en-US" err="1"/>
              <a:t>Wijzen</a:t>
            </a:r>
            <a:r>
              <a:rPr lang="en-US" dirty="0"/>
              <a:t> op </a:t>
            </a:r>
            <a:r>
              <a:rPr lang="en-US" err="1"/>
              <a:t>voorbereiding</a:t>
            </a:r>
            <a:r>
              <a:rPr lang="en-US" dirty="0"/>
              <a:t> </a:t>
            </a:r>
            <a:r>
              <a:rPr lang="en-US" err="1"/>
              <a:t>voor</a:t>
            </a:r>
            <a:r>
              <a:rPr lang="en-US" dirty="0"/>
              <a:t> </a:t>
            </a:r>
            <a:r>
              <a:rPr lang="en-US" err="1"/>
              <a:t>sollicitatiegesprek</a:t>
            </a:r>
            <a:r>
              <a:rPr lang="en-US" dirty="0"/>
              <a:t> met professional </a:t>
            </a:r>
            <a:r>
              <a:rPr lang="en-US" err="1"/>
              <a:t>uit</a:t>
            </a:r>
            <a:r>
              <a:rPr lang="en-US" dirty="0"/>
              <a:t> </a:t>
            </a:r>
            <a:r>
              <a:rPr lang="en-US" err="1"/>
              <a:t>bedrijfsleven</a:t>
            </a:r>
            <a:r>
              <a:rPr lang="en-US" dirty="0"/>
              <a:t>. Weet van </a:t>
            </a:r>
            <a:r>
              <a:rPr lang="en-US" err="1"/>
              <a:t>te</a:t>
            </a:r>
            <a:r>
              <a:rPr lang="en-US" dirty="0"/>
              <a:t> </a:t>
            </a:r>
            <a:r>
              <a:rPr lang="en-US" err="1"/>
              <a:t>voren</a:t>
            </a:r>
            <a:r>
              <a:rPr lang="en-US" dirty="0"/>
              <a:t> op </a:t>
            </a:r>
            <a:r>
              <a:rPr lang="en-US" err="1"/>
              <a:t>welke</a:t>
            </a:r>
            <a:r>
              <a:rPr lang="en-US" dirty="0"/>
              <a:t> </a:t>
            </a:r>
            <a:r>
              <a:rPr lang="en-US" err="1"/>
              <a:t>vacature</a:t>
            </a:r>
            <a:r>
              <a:rPr lang="en-US" dirty="0"/>
              <a:t>/ </a:t>
            </a:r>
            <a:r>
              <a:rPr lang="en-US" err="1"/>
              <a:t>bij</a:t>
            </a:r>
            <a:r>
              <a:rPr lang="en-US" dirty="0"/>
              <a:t> </a:t>
            </a:r>
            <a:r>
              <a:rPr lang="en-US" err="1"/>
              <a:t>welk</a:t>
            </a:r>
            <a:r>
              <a:rPr lang="en-US" dirty="0"/>
              <a:t> </a:t>
            </a:r>
            <a:r>
              <a:rPr lang="en-US" err="1"/>
              <a:t>bedrijf</a:t>
            </a:r>
            <a:r>
              <a:rPr lang="en-US" dirty="0"/>
              <a:t> je </a:t>
            </a:r>
            <a:r>
              <a:rPr lang="en-US" err="1"/>
              <a:t>hebt</a:t>
            </a:r>
            <a:r>
              <a:rPr lang="en-US" dirty="0"/>
              <a:t> </a:t>
            </a:r>
            <a:r>
              <a:rPr lang="en-US" err="1"/>
              <a:t>gesolliciteerd</a:t>
            </a:r>
            <a:r>
              <a:rPr lang="en-US" dirty="0"/>
              <a:t>. De trainer </a:t>
            </a:r>
            <a:r>
              <a:rPr lang="en-US" err="1"/>
              <a:t>ontvangt</a:t>
            </a:r>
            <a:r>
              <a:rPr lang="en-US" dirty="0"/>
              <a:t> </a:t>
            </a:r>
            <a:r>
              <a:rPr lang="en-US" err="1"/>
              <a:t>deze</a:t>
            </a:r>
            <a:r>
              <a:rPr lang="en-US" dirty="0"/>
              <a:t> </a:t>
            </a:r>
            <a:r>
              <a:rPr lang="en-US" err="1"/>
              <a:t>informatie</a:t>
            </a:r>
            <a:r>
              <a:rPr lang="en-US" dirty="0"/>
              <a:t> van </a:t>
            </a:r>
            <a:r>
              <a:rPr lang="en-US" err="1"/>
              <a:t>te</a:t>
            </a:r>
            <a:r>
              <a:rPr lang="en-US" dirty="0"/>
              <a:t> </a:t>
            </a:r>
            <a:r>
              <a:rPr lang="en-US" err="1"/>
              <a:t>voren</a:t>
            </a:r>
            <a:r>
              <a:rPr lang="en-US" dirty="0"/>
              <a:t>. </a:t>
            </a:r>
            <a:endParaRPr lang="nl-NL">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38</a:t>
            </a:fld>
            <a:endParaRPr lang="nl-NL"/>
          </a:p>
        </p:txBody>
      </p:sp>
    </p:spTree>
    <p:extLst>
      <p:ext uri="{BB962C8B-B14F-4D97-AF65-F5344CB8AC3E}">
        <p14:creationId xmlns:p14="http://schemas.microsoft.com/office/powerpoint/2010/main" val="377377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944D1BB-B671-4756-8A9D-CDB3DECEFBD0}" type="slidenum">
              <a:rPr lang="nl-NL" smtClean="0">
                <a:solidFill>
                  <a:prstClr val="black"/>
                </a:solidFill>
              </a:rPr>
              <a:pPr/>
              <a:t>39</a:t>
            </a:fld>
            <a:endParaRPr lang="nl-NL">
              <a:solidFill>
                <a:prstClr val="black"/>
              </a:solidFill>
            </a:endParaRPr>
          </a:p>
        </p:txBody>
      </p:sp>
    </p:spTree>
    <p:extLst>
      <p:ext uri="{BB962C8B-B14F-4D97-AF65-F5344CB8AC3E}">
        <p14:creationId xmlns:p14="http://schemas.microsoft.com/office/powerpoint/2010/main" val="2597578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a:t>Let op voor docent: </a:t>
            </a:r>
            <a:r>
              <a:rPr lang="en-US" dirty="0"/>
              <a:t>de posters in de training </a:t>
            </a:r>
            <a:r>
              <a:rPr lang="en-US" dirty="0" err="1"/>
              <a:t>komen</a:t>
            </a:r>
            <a:r>
              <a:rPr lang="en-US" dirty="0"/>
              <a:t> </a:t>
            </a:r>
            <a:r>
              <a:rPr lang="en-US" dirty="0" err="1"/>
              <a:t>ook</a:t>
            </a:r>
            <a:r>
              <a:rPr lang="en-US" dirty="0"/>
              <a:t> </a:t>
            </a:r>
            <a:r>
              <a:rPr lang="en-US" dirty="0" err="1"/>
              <a:t>terug</a:t>
            </a:r>
            <a:r>
              <a:rPr lang="en-US"/>
              <a:t> in les 6. Maak tijdens de training foto's met duidelijke zichtbare post-its om vervolgens te bespreken in les 6. </a:t>
            </a:r>
            <a:endParaRPr lang="en-US" dirty="0">
              <a:cs typeface="Calibri"/>
            </a:endParaRPr>
          </a:p>
          <a:p>
            <a:endParaRPr lang="nl-NL"/>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40</a:t>
            </a:fld>
            <a:endParaRPr lang="nl-NL"/>
          </a:p>
        </p:txBody>
      </p:sp>
    </p:spTree>
    <p:extLst>
      <p:ext uri="{BB962C8B-B14F-4D97-AF65-F5344CB8AC3E}">
        <p14:creationId xmlns:p14="http://schemas.microsoft.com/office/powerpoint/2010/main" val="156180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944D1BB-B671-4756-8A9D-CDB3DECEFBD0}" type="slidenum">
              <a:rPr lang="nl-NL" smtClean="0">
                <a:solidFill>
                  <a:prstClr val="black"/>
                </a:solidFill>
              </a:rPr>
              <a:pPr/>
              <a:t>41</a:t>
            </a:fld>
            <a:endParaRPr lang="nl-NL">
              <a:solidFill>
                <a:prstClr val="black"/>
              </a:solidFill>
            </a:endParaRPr>
          </a:p>
        </p:txBody>
      </p:sp>
    </p:spTree>
    <p:extLst>
      <p:ext uri="{BB962C8B-B14F-4D97-AF65-F5344CB8AC3E}">
        <p14:creationId xmlns:p14="http://schemas.microsoft.com/office/powerpoint/2010/main" val="3408868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 </a:t>
            </a:r>
            <a:r>
              <a:rPr lang="nl-NL"/>
              <a:t>Pak de foto van de posters er bij die je tijdens de training hebt gemaakt van de observaties tijdens de sollicitatietraining. </a:t>
            </a: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42</a:t>
            </a:fld>
            <a:endParaRPr lang="nl-NL"/>
          </a:p>
        </p:txBody>
      </p:sp>
    </p:spTree>
    <p:extLst>
      <p:ext uri="{BB962C8B-B14F-4D97-AF65-F5344CB8AC3E}">
        <p14:creationId xmlns:p14="http://schemas.microsoft.com/office/powerpoint/2010/main" val="343340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t>Tijdsduur opdr 1: 25 minuten</a:t>
            </a:r>
          </a:p>
          <a:p>
            <a:pPr marL="171450" indent="-171450">
              <a:buFont typeface="Arial"/>
              <a:buChar char="•"/>
            </a:pP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8</a:t>
            </a:fld>
            <a:endParaRPr lang="nl-NL"/>
          </a:p>
        </p:txBody>
      </p:sp>
    </p:spTree>
    <p:extLst>
      <p:ext uri="{BB962C8B-B14F-4D97-AF65-F5344CB8AC3E}">
        <p14:creationId xmlns:p14="http://schemas.microsoft.com/office/powerpoint/2010/main" val="1731685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de docent: </a:t>
            </a:r>
            <a:endParaRPr lang="en-US" b="1" dirty="0"/>
          </a:p>
          <a:p>
            <a:r>
              <a:rPr lang="nl-NL" dirty="0"/>
              <a:t> 1. Niet waar omdat het een vacature moet zijn.</a:t>
            </a:r>
          </a:p>
          <a:p>
            <a:r>
              <a:rPr lang="nl-NL" dirty="0"/>
              <a:t>2. Niet waar want dit vermeld je wel op je cv.</a:t>
            </a:r>
            <a:endParaRPr lang="en-US" dirty="0"/>
          </a:p>
          <a:p>
            <a:r>
              <a:rPr lang="nl-NL" dirty="0"/>
              <a:t>3. Waar, met de kanttekening dat je ook wat te vragen hebt.</a:t>
            </a:r>
            <a:endParaRPr lang="en-US" dirty="0"/>
          </a:p>
          <a:p>
            <a:r>
              <a:rPr lang="nl-NL" dirty="0"/>
              <a:t>4. Waar</a:t>
            </a:r>
            <a:endParaRPr lang="en-US" dirty="0"/>
          </a:p>
          <a:p>
            <a:r>
              <a:rPr lang="nl-NL" dirty="0"/>
              <a:t>5. Niet waar, een netwerk kan je helpen een bijbaan te vinden.</a:t>
            </a:r>
            <a:endParaRPr lang="en-US" dirty="0"/>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45</a:t>
            </a:fld>
            <a:endParaRPr lang="nl-NL"/>
          </a:p>
        </p:txBody>
      </p:sp>
    </p:spTree>
    <p:extLst>
      <p:ext uri="{BB962C8B-B14F-4D97-AF65-F5344CB8AC3E}">
        <p14:creationId xmlns:p14="http://schemas.microsoft.com/office/powerpoint/2010/main" val="2892559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de docent: </a:t>
            </a:r>
            <a:endParaRPr lang="en-US" b="1" dirty="0"/>
          </a:p>
          <a:p>
            <a:r>
              <a:rPr lang="nl-NL"/>
              <a:t>In deze klassikale groepsopdracht gaan de leerlingen in groepjes uiteen om daarna aan elkaar te presenteren.</a:t>
            </a:r>
            <a:endParaRPr lang="en-US">
              <a:cs typeface="Calibri"/>
            </a:endParaRPr>
          </a:p>
          <a:p>
            <a:endParaRPr lang="nl-NL" dirty="0"/>
          </a:p>
          <a:p>
            <a:r>
              <a:rPr lang="nl-NL"/>
              <a:t>Dat gaat als volgt:</a:t>
            </a:r>
          </a:p>
          <a:p>
            <a:r>
              <a:rPr lang="nl-NL" dirty="0"/>
              <a:t>- De klas wordt verdeeld in groepjes van 4 leerlingen. </a:t>
            </a:r>
          </a:p>
          <a:p>
            <a:r>
              <a:rPr lang="nl-NL" dirty="0"/>
              <a:t>- Elk groepje krijgt een A3 vel papier en een stift. </a:t>
            </a:r>
          </a:p>
          <a:p>
            <a:r>
              <a:rPr lang="nl-NL" dirty="0"/>
              <a:t>- Elk groepje krijgt een andere opdracht: </a:t>
            </a:r>
          </a:p>
          <a:p>
            <a:pPr lvl="1"/>
            <a:r>
              <a:rPr lang="nl-NL" dirty="0"/>
              <a:t>1. Een vriend of vriendin van jou gaat voor het eerst solliciteren. Welke drie tips zou jij geven om hem of haar te helpen?</a:t>
            </a:r>
          </a:p>
          <a:p>
            <a:pPr lvl="1"/>
            <a:r>
              <a:rPr lang="nl-NL" dirty="0"/>
              <a:t>2. Je neef gaat op sollicitatiegesprek bij de Albert Heijn. Bedenk drie vragen die hij kan stellen tijdens het sollicitatiegesprek.</a:t>
            </a:r>
          </a:p>
          <a:p>
            <a:pPr lvl="1"/>
            <a:r>
              <a:rPr lang="nl-NL" dirty="0"/>
              <a:t>3. Hoe kun je ervoor zorgen dat je een goede eerste indruk maakt tijdens een sollicitatiegesprek? Schrijf drie dingen op die daarvoor belangrijk zijn. </a:t>
            </a:r>
          </a:p>
          <a:p>
            <a:pPr lvl="1"/>
            <a:r>
              <a:rPr lang="nl-NL" dirty="0"/>
              <a:t>4. Waarom is het belangrijk om jezelf op internet op te zoeken (je naam in Google invoeren) voordat je gaat solliciteren? Schrijf drie redenen op. </a:t>
            </a:r>
          </a:p>
          <a:p>
            <a:pPr lvl="1"/>
            <a:r>
              <a:rPr lang="nl-NL" dirty="0"/>
              <a:t>5. Of bedenk zelf een opdracht. </a:t>
            </a:r>
          </a:p>
          <a:p>
            <a:r>
              <a:rPr lang="nl-NL" dirty="0"/>
              <a:t>- De leerlingen schrijven hun antwoorden op het A3 vel papier.</a:t>
            </a:r>
          </a:p>
          <a:p>
            <a:r>
              <a:rPr lang="nl-NL" dirty="0"/>
              <a:t>- Elk groepje presenteert aan de andere groepjes wat hun antwoorden op de opdracht zijn. </a:t>
            </a:r>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47</a:t>
            </a:fld>
            <a:endParaRPr lang="nl-NL"/>
          </a:p>
        </p:txBody>
      </p:sp>
    </p:spTree>
    <p:extLst>
      <p:ext uri="{BB962C8B-B14F-4D97-AF65-F5344CB8AC3E}">
        <p14:creationId xmlns:p14="http://schemas.microsoft.com/office/powerpoint/2010/main" val="662149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Tijdsduur </a:t>
            </a:r>
            <a:r>
              <a:rPr lang="nl-NL" b="1" err="1"/>
              <a:t>opdr</a:t>
            </a:r>
            <a:r>
              <a:rPr lang="nl-NL" b="1" dirty="0"/>
              <a:t> 11: 40 min</a:t>
            </a: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48</a:t>
            </a:fld>
            <a:endParaRPr lang="nl-NL"/>
          </a:p>
        </p:txBody>
      </p:sp>
    </p:spTree>
    <p:extLst>
      <p:ext uri="{BB962C8B-B14F-4D97-AF65-F5344CB8AC3E}">
        <p14:creationId xmlns:p14="http://schemas.microsoft.com/office/powerpoint/2010/main" val="157327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docent:</a:t>
            </a:r>
            <a:endParaRPr lang="en-US" b="1" dirty="0"/>
          </a:p>
          <a:p>
            <a:r>
              <a:rPr lang="nl-NL" dirty="0"/>
              <a:t>Jullie gaan een kort spel doen. Vraag alle leerlingen te gaan staan. Noem steeds om de beurt één van onderstaande vragen. De leerlingen die zichzelf herkennen in de vraag mogen blijven staan. De leerlingen die zich niet herkennen in de vraag gaan zitten. Stel net zoveel vragen tot dat alle leerlingen een keer zijn blijven staan.</a:t>
            </a:r>
          </a:p>
          <a:p>
            <a:endParaRPr lang="nl-NL" dirty="0"/>
          </a:p>
          <a:p>
            <a:r>
              <a:rPr lang="nl-NL" dirty="0"/>
              <a:t>Vragen:</a:t>
            </a:r>
          </a:p>
          <a:p>
            <a:r>
              <a:rPr lang="nl-NL" dirty="0"/>
              <a:t>Wie:</a:t>
            </a:r>
          </a:p>
          <a:p>
            <a:r>
              <a:rPr lang="nl-NL" dirty="0"/>
              <a:t>- heeft een bijbaan of heeft al eens stage gelopen?</a:t>
            </a:r>
          </a:p>
          <a:p>
            <a:r>
              <a:rPr lang="nl-NL" dirty="0"/>
              <a:t>- helpt wel eens zijn/haar broertje of zusje met hun huiswerk? </a:t>
            </a:r>
            <a:endParaRPr lang="en-US" dirty="0"/>
          </a:p>
          <a:p>
            <a:r>
              <a:rPr lang="nl-NL" dirty="0"/>
              <a:t>- kan goed koken? </a:t>
            </a:r>
          </a:p>
          <a:p>
            <a:r>
              <a:rPr lang="nl-NL" dirty="0"/>
              <a:t>- is actief bij een sportclub (aanvoerder van het team, training geven, in de kantine helpen)?</a:t>
            </a:r>
          </a:p>
          <a:p>
            <a:r>
              <a:rPr lang="nl-NL" dirty="0"/>
              <a:t>- [Verzin zelf iets anders…?]</a:t>
            </a:r>
            <a:endParaRPr lang="nl-NL"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9</a:t>
            </a:fld>
            <a:endParaRPr lang="nl-NL"/>
          </a:p>
        </p:txBody>
      </p:sp>
    </p:spTree>
    <p:extLst>
      <p:ext uri="{BB962C8B-B14F-4D97-AF65-F5344CB8AC3E}">
        <p14:creationId xmlns:p14="http://schemas.microsoft.com/office/powerpoint/2010/main" val="58115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t>Tijdsduur</a:t>
            </a:r>
            <a:r>
              <a:rPr lang="en-US" b="1" dirty="0"/>
              <a:t> opdracht 2: 25 </a:t>
            </a:r>
            <a:r>
              <a:rPr lang="en-US" b="1" dirty="0" err="1"/>
              <a:t>minuten</a:t>
            </a:r>
            <a:endParaRPr lang="en-US" b="1" dirty="0">
              <a:cs typeface="Calibri"/>
            </a:endParaRPr>
          </a:p>
          <a:p>
            <a:r>
              <a:rPr lang="en-US" b="1" dirty="0" err="1"/>
              <a:t>Tijdsduur</a:t>
            </a:r>
            <a:r>
              <a:rPr lang="en-US" b="1" dirty="0"/>
              <a:t> opdracht 3: 20 </a:t>
            </a:r>
            <a:r>
              <a:rPr lang="en-US" b="1" dirty="0" err="1"/>
              <a:t>minuten</a:t>
            </a:r>
            <a:endParaRPr lang="nl-NL" b="1"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10</a:t>
            </a:fld>
            <a:endParaRPr lang="nl-NL"/>
          </a:p>
        </p:txBody>
      </p:sp>
    </p:spTree>
    <p:extLst>
      <p:ext uri="{BB962C8B-B14F-4D97-AF65-F5344CB8AC3E}">
        <p14:creationId xmlns:p14="http://schemas.microsoft.com/office/powerpoint/2010/main" val="135673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t>Kijk</a:t>
            </a:r>
            <a:r>
              <a:rPr lang="en-US" b="1" dirty="0"/>
              <a:t> </a:t>
            </a:r>
            <a:r>
              <a:rPr lang="en-US" b="1" dirty="0" err="1"/>
              <a:t>terug</a:t>
            </a:r>
            <a:r>
              <a:rPr lang="en-US" b="1" dirty="0"/>
              <a:t> op de 5 </a:t>
            </a:r>
            <a:r>
              <a:rPr lang="en-US" b="1" dirty="0" err="1"/>
              <a:t>stappen</a:t>
            </a:r>
            <a:r>
              <a:rPr lang="en-US" b="1" dirty="0"/>
              <a:t> van het </a:t>
            </a:r>
            <a:r>
              <a:rPr lang="en-US" b="1" dirty="0" err="1"/>
              <a:t>solliciteren</a:t>
            </a:r>
            <a:r>
              <a:rPr lang="en-US" b="1" dirty="0"/>
              <a:t>:</a:t>
            </a:r>
          </a:p>
          <a:p>
            <a:pPr marL="171450" indent="-171450">
              <a:spcBef>
                <a:spcPct val="20000"/>
              </a:spcBef>
              <a:buFont typeface="Arial,Sans-Serif"/>
              <a:buChar char="•"/>
            </a:pPr>
            <a:r>
              <a:rPr lang="nl-NL" dirty="0"/>
              <a:t>Stap 1: Zoek een vacature (de leerling weet nu wat een vacature is)</a:t>
            </a:r>
            <a:endParaRPr lang="en-US" dirty="0"/>
          </a:p>
          <a:p>
            <a:pPr marL="171450" indent="-171450">
              <a:spcBef>
                <a:spcPct val="20000"/>
              </a:spcBef>
              <a:buFont typeface="Arial,Sans-Serif"/>
              <a:buChar char="•"/>
            </a:pPr>
            <a:r>
              <a:rPr lang="nl-NL" dirty="0"/>
              <a:t>Stap 2: Bel het bedrijf</a:t>
            </a:r>
            <a:endParaRPr lang="en-US" dirty="0"/>
          </a:p>
          <a:p>
            <a:pPr marL="171450" indent="-171450">
              <a:spcBef>
                <a:spcPct val="20000"/>
              </a:spcBef>
              <a:buFont typeface="Arial,Sans-Serif"/>
              <a:buChar char="•"/>
            </a:pPr>
            <a:r>
              <a:rPr lang="nl-NL" dirty="0"/>
              <a:t>Stap 3: Stel je CV op (de leerling weet nu hoe een cv eruit ziet en waar het voor nodig is)</a:t>
            </a:r>
            <a:endParaRPr lang="en-US" dirty="0"/>
          </a:p>
          <a:p>
            <a:pPr marL="171450" indent="-171450">
              <a:spcBef>
                <a:spcPct val="20000"/>
              </a:spcBef>
              <a:buFont typeface="Arial,Sans-Serif"/>
              <a:buChar char="•"/>
            </a:pPr>
            <a:r>
              <a:rPr lang="nl-NL" dirty="0"/>
              <a:t>Stap 4: Schrijf je sollicitatiebrief (de leerling weet nu hoe een sollicitatiebrief eruit ziet en waarom ze deze schrijven)</a:t>
            </a:r>
            <a:endParaRPr lang="en-US" dirty="0"/>
          </a:p>
          <a:p>
            <a:pPr marL="171450" indent="-171450">
              <a:spcBef>
                <a:spcPct val="20000"/>
              </a:spcBef>
              <a:buFont typeface="Arial,Sans-Serif"/>
              <a:buChar char="•"/>
            </a:pPr>
            <a:r>
              <a:rPr lang="nl-NL" dirty="0"/>
              <a:t>Stap 5: Voer het sollicitatiegesprek (de leerling weet nu dat er een gesprek gevoerd wordt als er gesolliciteerd wordt)</a:t>
            </a:r>
          </a:p>
          <a:p>
            <a:pPr marL="171450" indent="-171450">
              <a:spcBef>
                <a:spcPct val="20000"/>
              </a:spcBef>
              <a:buFont typeface="Arial,Sans-Serif"/>
              <a:buChar char="•"/>
            </a:pPr>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11</a:t>
            </a:fld>
            <a:endParaRPr lang="nl-NL"/>
          </a:p>
        </p:txBody>
      </p:sp>
    </p:spTree>
    <p:extLst>
      <p:ext uri="{BB962C8B-B14F-4D97-AF65-F5344CB8AC3E}">
        <p14:creationId xmlns:p14="http://schemas.microsoft.com/office/powerpoint/2010/main" val="353726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944D1BB-B671-4756-8A9D-CDB3DECEFBD0}"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252287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t>Tijdsduur opdr 4: 25 min</a:t>
            </a:r>
            <a:br>
              <a:rPr lang="en-US" b="1" dirty="0">
                <a:cs typeface="+mn-lt"/>
              </a:rPr>
            </a:br>
            <a:endParaRPr lang="en-US" b="1"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13</a:t>
            </a:fld>
            <a:endParaRPr lang="nl-NL"/>
          </a:p>
        </p:txBody>
      </p:sp>
    </p:spTree>
    <p:extLst>
      <p:ext uri="{BB962C8B-B14F-4D97-AF65-F5344CB8AC3E}">
        <p14:creationId xmlns:p14="http://schemas.microsoft.com/office/powerpoint/2010/main" val="51329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a:t>
            </a:r>
            <a:endParaRPr lang="en-US" b="1"/>
          </a:p>
          <a:p>
            <a:r>
              <a:rPr lang="nl-NL" dirty="0"/>
              <a:t>Bespreek met je leerlingen wat netwerken is. Geef bijvoorbeeld een voorbeeld van een eigen ervaring met netwerken.</a:t>
            </a:r>
            <a:endParaRPr lang="en-US" dirty="0"/>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14</a:t>
            </a:fld>
            <a:endParaRPr lang="nl-NL"/>
          </a:p>
        </p:txBody>
      </p:sp>
    </p:spTree>
    <p:extLst>
      <p:ext uri="{BB962C8B-B14F-4D97-AF65-F5344CB8AC3E}">
        <p14:creationId xmlns:p14="http://schemas.microsoft.com/office/powerpoint/2010/main" val="336819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5675" y="490305"/>
            <a:ext cx="7219950" cy="820824"/>
          </a:xfrm>
        </p:spPr>
        <p:txBody>
          <a:bodyPr anchor="t"/>
          <a:lstStyle/>
          <a:p>
            <a:r>
              <a:rPr lang="en-US"/>
              <a:t>Click to edit Master title style</a:t>
            </a:r>
            <a:endParaRPr lang="en-GB"/>
          </a:p>
        </p:txBody>
      </p:sp>
      <p:sp>
        <p:nvSpPr>
          <p:cNvPr id="3" name="Subtitle 2"/>
          <p:cNvSpPr>
            <a:spLocks noGrp="1"/>
          </p:cNvSpPr>
          <p:nvPr>
            <p:ph type="subTitle" idx="1"/>
          </p:nvPr>
        </p:nvSpPr>
        <p:spPr>
          <a:xfrm>
            <a:off x="955675" y="1385653"/>
            <a:ext cx="6400800" cy="1314450"/>
          </a:xfrm>
        </p:spPr>
        <p:txBody>
          <a:bodyPr/>
          <a:lstStyle>
            <a:lvl1pPr marL="0" indent="0" algn="l">
              <a:buNone/>
              <a:defRPr>
                <a:solidFill>
                  <a:schemeClr val="tx1">
                    <a:lumMod val="95000"/>
                    <a:lumOff val="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55675" y="765174"/>
            <a:ext cx="7219950" cy="36306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A1340-5830-4CD2-910E-18DE35DEB9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1FE23C-7F00-40C8-B440-19199FCC7C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4C766A-4301-4F88-B1E3-8E0467BC8FE0}"/>
              </a:ext>
            </a:extLst>
          </p:cNvPr>
          <p:cNvSpPr>
            <a:spLocks noGrp="1"/>
          </p:cNvSpPr>
          <p:nvPr>
            <p:ph type="dt" sz="half" idx="10"/>
          </p:nvPr>
        </p:nvSpPr>
        <p:spPr/>
        <p:txBody>
          <a:bodyPr/>
          <a:lstStyle/>
          <a:p>
            <a:fld id="{1531524C-D847-C647-AEBE-41A36FA0231E}" type="datetime1">
              <a:rPr lang="nl-NL" smtClean="0"/>
              <a:t>29-9-2025</a:t>
            </a:fld>
            <a:endParaRPr lang="nl-NL"/>
          </a:p>
        </p:txBody>
      </p:sp>
      <p:sp>
        <p:nvSpPr>
          <p:cNvPr id="5" name="Tijdelijke aanduiding voor voettekst 4">
            <a:extLst>
              <a:ext uri="{FF2B5EF4-FFF2-40B4-BE49-F238E27FC236}">
                <a16:creationId xmlns:a16="http://schemas.microsoft.com/office/drawing/2014/main" id="{1CBBC3D3-2DF5-4E66-9481-EF119ADD53AE}"/>
              </a:ext>
            </a:extLst>
          </p:cNvPr>
          <p:cNvSpPr>
            <a:spLocks noGrp="1"/>
          </p:cNvSpPr>
          <p:nvPr>
            <p:ph type="ftr" sz="quarter" idx="11"/>
          </p:nvPr>
        </p:nvSpPr>
        <p:spPr/>
        <p:txBody>
          <a:bodyPr/>
          <a:lstStyle/>
          <a:p>
            <a:r>
              <a:rPr lang="nl-NL"/>
              <a:t>JINC    Lessenserie bij de Sollicitatietraining</a:t>
            </a:r>
          </a:p>
        </p:txBody>
      </p:sp>
      <p:sp>
        <p:nvSpPr>
          <p:cNvPr id="6" name="Tijdelijke aanduiding voor dianummer 5">
            <a:extLst>
              <a:ext uri="{FF2B5EF4-FFF2-40B4-BE49-F238E27FC236}">
                <a16:creationId xmlns:a16="http://schemas.microsoft.com/office/drawing/2014/main" id="{95148171-8704-4EDA-A703-95371A28991A}"/>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136324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4242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765174"/>
            <a:ext cx="7219950" cy="3630613"/>
          </a:xfrm>
          <a:prstGeom prst="rect">
            <a:avLst/>
          </a:prstGeom>
        </p:spPr>
        <p:txBody>
          <a:bodyPr lIns="0" tIns="0" rIns="0" bIns="0" anchor="ctr" anchorCtr="0"/>
          <a:lstStyle>
            <a:lvl1pPr algn="l">
              <a:lnSpc>
                <a:spcPts val="4800"/>
              </a:lnSpc>
              <a:defRPr sz="4800" b="1" cap="none" baseline="0">
                <a:solidFill>
                  <a:srgbClr val="FFFFFF"/>
                </a:solidFill>
              </a:defRPr>
            </a:lvl1pPr>
          </a:lstStyle>
          <a:p>
            <a:r>
              <a:rPr lang="en-US"/>
              <a:t>Click to edit Master title style</a:t>
            </a:r>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4242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675" y="765174"/>
            <a:ext cx="7219950" cy="3630613"/>
          </a:xfrm>
          <a:prstGeom prst="rect">
            <a:avLst/>
          </a:prstGeom>
        </p:spPr>
        <p:txBody>
          <a:bodyPr lIns="0" tIns="0" rIns="0" bIns="0" anchor="ctr" anchorCtr="0"/>
          <a:lstStyle>
            <a:lvl1pPr algn="l">
              <a:lnSpc>
                <a:spcPts val="4800"/>
              </a:lnSpc>
              <a:defRPr sz="4000" b="1" cap="none" baseline="0">
                <a:solidFill>
                  <a:srgbClr val="FFFFFF"/>
                </a:solidFill>
              </a:defRPr>
            </a:lvl1pPr>
          </a:lstStyle>
          <a:p>
            <a:r>
              <a:rPr lang="en-US"/>
              <a:t>Click to edit Master title style</a:t>
            </a:r>
            <a:endParaRPr lang="en-GB"/>
          </a:p>
        </p:txBody>
      </p:sp>
    </p:spTree>
    <p:extLst>
      <p:ext uri="{BB962C8B-B14F-4D97-AF65-F5344CB8AC3E}">
        <p14:creationId xmlns:p14="http://schemas.microsoft.com/office/powerpoint/2010/main" val="381847512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amp;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55675" y="1392238"/>
            <a:ext cx="7219950" cy="300355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s onl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42019" y="742950"/>
            <a:ext cx="7327726" cy="3652838"/>
          </a:xfrm>
        </p:spPr>
        <p:txBody>
          <a:bodyPr anchor="ct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5675" y="487864"/>
            <a:ext cx="7772400" cy="890086"/>
          </a:xfrm>
        </p:spPr>
        <p:txBody>
          <a:bodyPr anchor="t"/>
          <a:lstStyle>
            <a:lvl1pPr algn="l">
              <a:defRPr sz="4800" b="1" cap="none" baseline="0"/>
            </a:lvl1pPr>
          </a:lstStyle>
          <a:p>
            <a:r>
              <a:rPr lang="en-US"/>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55675" y="487508"/>
            <a:ext cx="7947763" cy="890442"/>
          </a:xfrm>
        </p:spPr>
        <p:txBody>
          <a:bodyPr anchor="t"/>
          <a:lstStyle/>
          <a:p>
            <a:r>
              <a:rPr lang="en-US"/>
              <a:t>Click to edit Master title style</a:t>
            </a:r>
            <a:endParaRPr lang="en-GB"/>
          </a:p>
        </p:txBody>
      </p:sp>
      <p:sp>
        <p:nvSpPr>
          <p:cNvPr id="3" name="Content Placeholder 2"/>
          <p:cNvSpPr>
            <a:spLocks noGrp="1"/>
          </p:cNvSpPr>
          <p:nvPr>
            <p:ph sz="half" idx="1"/>
          </p:nvPr>
        </p:nvSpPr>
        <p:spPr>
          <a:xfrm>
            <a:off x="955675" y="1377950"/>
            <a:ext cx="3430345" cy="3017838"/>
          </a:xfrm>
        </p:spPr>
        <p:txBody>
          <a:bodyPr>
            <a:normAutofit/>
          </a:bodyPr>
          <a:lstStyle>
            <a:lvl1pPr>
              <a:buClr>
                <a:srgbClr val="E31045"/>
              </a:buClr>
              <a:defRPr sz="1800"/>
            </a:lvl1pPr>
            <a:lvl2pPr>
              <a:buClr>
                <a:srgbClr val="E31045"/>
              </a:buClr>
              <a:defRPr sz="1800"/>
            </a:lvl2pPr>
            <a:lvl3pPr>
              <a:buClr>
                <a:srgbClr val="E31045"/>
              </a:buClr>
              <a:defRPr sz="1800"/>
            </a:lvl3pPr>
            <a:lvl4pPr>
              <a:buClr>
                <a:srgbClr val="E31045"/>
              </a:buClr>
              <a:defRPr sz="1800"/>
            </a:lvl4pPr>
            <a:lvl5pPr>
              <a:buClr>
                <a:srgbClr val="E31045"/>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0475" y="1377951"/>
            <a:ext cx="3505150" cy="301783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5674" y="765174"/>
            <a:ext cx="7219951" cy="3630613"/>
          </a:xfrm>
        </p:spPr>
        <p:txBody>
          <a:bodyPr anchor="ctr"/>
          <a:lstStyle>
            <a:lvl1pPr algn="l">
              <a:lnSpc>
                <a:spcPts val="5580"/>
              </a:lnSpc>
              <a:defRPr sz="5400" b="1" cap="none" spc="-150" baseline="0"/>
            </a:lvl1p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55676" y="765174"/>
            <a:ext cx="5247341" cy="3630613"/>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8" name="Title 1"/>
          <p:cNvSpPr>
            <a:spLocks noGrp="1"/>
          </p:cNvSpPr>
          <p:nvPr>
            <p:ph type="title"/>
          </p:nvPr>
        </p:nvSpPr>
        <p:spPr>
          <a:xfrm>
            <a:off x="6335360" y="765175"/>
            <a:ext cx="1840265" cy="1400093"/>
          </a:xfrm>
        </p:spPr>
        <p:txBody>
          <a:bodyPr anchor="t" anchorCtr="0"/>
          <a:lstStyle>
            <a:lvl1pPr algn="r">
              <a:defRPr sz="2000" b="1"/>
            </a:lvl1pPr>
          </a:lstStyle>
          <a:p>
            <a:r>
              <a:rPr lang="en-US"/>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WA Templa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55675" y="1377950"/>
            <a:ext cx="4545308" cy="301783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6" name="Text Placeholder 5"/>
          <p:cNvSpPr>
            <a:spLocks noGrp="1"/>
          </p:cNvSpPr>
          <p:nvPr>
            <p:ph type="body" sz="quarter" idx="10"/>
          </p:nvPr>
        </p:nvSpPr>
        <p:spPr>
          <a:xfrm>
            <a:off x="955675" y="724962"/>
            <a:ext cx="7219950" cy="796925"/>
          </a:xfrm>
        </p:spPr>
        <p:txBody>
          <a:bodyPr anchor="t">
            <a:noAutofit/>
          </a:bodyPr>
          <a:lstStyle>
            <a:lvl1pPr>
              <a:lnSpc>
                <a:spcPts val="2440"/>
              </a:lnSpc>
              <a:buFontTx/>
              <a:buNone/>
              <a:defRPr sz="3200" b="1" i="0" baseline="0">
                <a:solidFill>
                  <a:srgbClr val="424242"/>
                </a:solidFill>
              </a:defRPr>
            </a:lvl1pPr>
            <a:lvl2pPr>
              <a:buFontTx/>
              <a:buNone/>
              <a:defRPr sz="4800" b="1" i="0" baseline="0">
                <a:solidFill>
                  <a:srgbClr val="424242"/>
                </a:solidFill>
              </a:defRPr>
            </a:lvl2pPr>
            <a:lvl3pPr>
              <a:buFontTx/>
              <a:buNone/>
              <a:defRPr sz="4800" b="1" i="0" baseline="0">
                <a:solidFill>
                  <a:srgbClr val="424242"/>
                </a:solidFill>
              </a:defRPr>
            </a:lvl3pPr>
            <a:lvl4pPr>
              <a:buFontTx/>
              <a:buNone/>
              <a:defRPr sz="4800" b="1" i="0" baseline="0">
                <a:solidFill>
                  <a:srgbClr val="424242"/>
                </a:solidFill>
              </a:defRPr>
            </a:lvl4pPr>
            <a:lvl5pPr>
              <a:buFontTx/>
              <a:buNone/>
              <a:defRPr sz="4800" b="1" i="0" baseline="0">
                <a:solidFill>
                  <a:srgbClr val="424242"/>
                </a:solidFill>
              </a:defRPr>
            </a:lvl5pPr>
          </a:lstStyle>
          <a:p>
            <a:pPr lvl="0"/>
            <a:r>
              <a:rPr lang="en-US"/>
              <a:t>Click to edit Master text styles</a:t>
            </a:r>
          </a:p>
        </p:txBody>
      </p:sp>
      <p:sp>
        <p:nvSpPr>
          <p:cNvPr id="9" name="Text Placeholder 8"/>
          <p:cNvSpPr>
            <a:spLocks noGrp="1"/>
          </p:cNvSpPr>
          <p:nvPr>
            <p:ph type="body" sz="quarter" idx="11"/>
          </p:nvPr>
        </p:nvSpPr>
        <p:spPr>
          <a:xfrm>
            <a:off x="5654675" y="1377950"/>
            <a:ext cx="2520950" cy="30178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5675" y="494766"/>
            <a:ext cx="7219950" cy="738664"/>
          </a:xfrm>
          <a:prstGeom prst="rect">
            <a:avLst/>
          </a:prstGeom>
        </p:spPr>
        <p:txBody>
          <a:bodyPr vert="horz" wrap="square"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955675" y="1386505"/>
            <a:ext cx="7219950" cy="3025774"/>
          </a:xfrm>
          <a:prstGeom prst="rect">
            <a:avLst/>
          </a:prstGeom>
        </p:spPr>
        <p:txBody>
          <a:bodyPr vert="horz" lIns="0" tIns="0" rIns="7200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99" r:id="rId1"/>
    <p:sldLayoutId id="2147483713" r:id="rId2"/>
    <p:sldLayoutId id="2147483702" r:id="rId3"/>
    <p:sldLayoutId id="2147483700" r:id="rId4"/>
    <p:sldLayoutId id="2147483701" r:id="rId5"/>
    <p:sldLayoutId id="2147483703" r:id="rId6"/>
    <p:sldLayoutId id="2147483651" r:id="rId7"/>
    <p:sldLayoutId id="2147483705" r:id="rId8"/>
    <p:sldLayoutId id="2147483706" r:id="rId9"/>
    <p:sldLayoutId id="2147483653" r:id="rId10"/>
    <p:sldLayoutId id="2147483730" r:id="rId11"/>
  </p:sldLayoutIdLst>
  <p:hf sldNum="0" hdr="0" ftr="0" dt="0"/>
  <p:txStyles>
    <p:titleStyle>
      <a:lvl1pPr algn="l" defTabSz="914377" rtl="0" eaLnBrk="1" latinLnBrk="0" hangingPunct="1">
        <a:spcBef>
          <a:spcPct val="0"/>
        </a:spcBef>
        <a:buNone/>
        <a:defRPr sz="3200" b="1" kern="1200">
          <a:solidFill>
            <a:schemeClr val="tx1">
              <a:lumMod val="75000"/>
              <a:lumOff val="25000"/>
            </a:schemeClr>
          </a:solidFill>
          <a:latin typeface="Helvetica Neue"/>
          <a:ea typeface="+mj-ea"/>
          <a:cs typeface="Helvetica Neue"/>
        </a:defRPr>
      </a:lvl1pPr>
    </p:titleStyle>
    <p:bodyStyle>
      <a:lvl1pPr marL="342891" indent="-342891"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Neue"/>
          <a:ea typeface="+mn-ea"/>
          <a:cs typeface="Helvetica Neue"/>
        </a:defRPr>
      </a:lvl1pPr>
      <a:lvl2pPr marL="742931" indent="-285743"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Neue"/>
          <a:ea typeface="+mn-ea"/>
          <a:cs typeface="Helvetica Neue"/>
        </a:defRPr>
      </a:lvl2pPr>
      <a:lvl3pPr marL="1142972" indent="-228594"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Neue"/>
          <a:ea typeface="+mn-ea"/>
          <a:cs typeface="Helvetica Neue"/>
        </a:defRPr>
      </a:lvl3pPr>
      <a:lvl4pPr marL="1600160" indent="-228594"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Neue"/>
          <a:ea typeface="+mn-ea"/>
          <a:cs typeface="Helvetica Neue"/>
        </a:defRPr>
      </a:lvl4pPr>
      <a:lvl5pPr marL="2057349" indent="-228594"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Neue"/>
          <a:ea typeface="+mn-ea"/>
          <a:cs typeface="Helvetica Neue"/>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7546" y="1314017"/>
            <a:ext cx="7797452" cy="3006948"/>
          </a:xfrm>
          <a:prstGeom prst="rect">
            <a:avLst/>
          </a:prstGeom>
        </p:spPr>
        <p:txBody>
          <a:bodyPr vert="horz" lIns="0"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l" defTabSz="914377" rtl="0" eaLnBrk="1" latinLnBrk="0" hangingPunct="1">
        <a:spcBef>
          <a:spcPct val="0"/>
        </a:spcBef>
        <a:buNone/>
        <a:defRPr sz="4800" b="1" kern="1200">
          <a:solidFill>
            <a:schemeClr val="bg1"/>
          </a:solidFill>
          <a:latin typeface="Helvetica" pitchFamily="2" charset="0"/>
          <a:ea typeface="+mj-ea"/>
          <a:cs typeface="+mj-cs"/>
        </a:defRPr>
      </a:lvl1pPr>
    </p:titleStyle>
    <p:bodyStyle>
      <a:lvl1pPr marL="342891" indent="-342891" algn="l" defTabSz="914377" rtl="0" eaLnBrk="1" latinLnBrk="0" hangingPunct="1">
        <a:spcBef>
          <a:spcPct val="20000"/>
        </a:spcBef>
        <a:buClr>
          <a:srgbClr val="E31045"/>
        </a:buClr>
        <a:buSzPct val="100000"/>
        <a:buFont typeface="Wingdings" charset="2"/>
        <a:buChar char="§"/>
        <a:defRPr sz="2400" b="0" kern="1200">
          <a:solidFill>
            <a:schemeClr val="tx1">
              <a:lumMod val="95000"/>
              <a:lumOff val="5000"/>
            </a:schemeClr>
          </a:solidFill>
          <a:latin typeface="Helvetica" pitchFamily="2" charset="0"/>
          <a:ea typeface="+mn-ea"/>
          <a:cs typeface="+mn-cs"/>
        </a:defRPr>
      </a:lvl1pPr>
      <a:lvl2pPr marL="742931" indent="-285743" algn="l" defTabSz="914377" rtl="0" eaLnBrk="1" latinLnBrk="0" hangingPunct="1">
        <a:spcBef>
          <a:spcPct val="20000"/>
        </a:spcBef>
        <a:buClr>
          <a:srgbClr val="E31045"/>
        </a:buClr>
        <a:buSzPct val="100000"/>
        <a:buFont typeface="Wingdings" charset="2"/>
        <a:buChar char="§"/>
        <a:defRPr sz="2000" b="0" kern="1200">
          <a:solidFill>
            <a:schemeClr val="tx1">
              <a:lumMod val="95000"/>
              <a:lumOff val="5000"/>
            </a:schemeClr>
          </a:solidFill>
          <a:latin typeface="Helvetica" pitchFamily="2" charset="0"/>
          <a:ea typeface="+mn-ea"/>
          <a:cs typeface="+mn-cs"/>
        </a:defRPr>
      </a:lvl2pPr>
      <a:lvl3pPr marL="1142972" indent="-228594" algn="l" defTabSz="914377" rtl="0" eaLnBrk="1" latinLnBrk="0" hangingPunct="1">
        <a:spcBef>
          <a:spcPct val="20000"/>
        </a:spcBef>
        <a:buClr>
          <a:srgbClr val="E31045"/>
        </a:buClr>
        <a:buSzPct val="100000"/>
        <a:buFont typeface="Wingdings" charset="2"/>
        <a:buChar char="§"/>
        <a:defRPr sz="1800" b="0" kern="1200">
          <a:solidFill>
            <a:schemeClr val="tx1">
              <a:lumMod val="95000"/>
              <a:lumOff val="5000"/>
            </a:schemeClr>
          </a:solidFill>
          <a:latin typeface="Helvetica" pitchFamily="2" charset="0"/>
          <a:ea typeface="+mn-ea"/>
          <a:cs typeface="+mn-cs"/>
        </a:defRPr>
      </a:lvl3pPr>
      <a:lvl4pPr marL="1600160" indent="-228594"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pitchFamily="2" charset="0"/>
          <a:ea typeface="+mn-ea"/>
          <a:cs typeface="+mn-cs"/>
        </a:defRPr>
      </a:lvl4pPr>
      <a:lvl5pPr marL="2057349" indent="-228594" algn="l" defTabSz="914377" rtl="0" eaLnBrk="1" latinLnBrk="0" hangingPunct="1">
        <a:spcBef>
          <a:spcPct val="20000"/>
        </a:spcBef>
        <a:buClr>
          <a:srgbClr val="E31045"/>
        </a:buClr>
        <a:buSzPct val="100000"/>
        <a:buFont typeface="Wingdings" charset="2"/>
        <a:buChar char="§"/>
        <a:defRPr sz="1600" b="0" kern="1200">
          <a:solidFill>
            <a:schemeClr val="tx1">
              <a:lumMod val="95000"/>
              <a:lumOff val="5000"/>
            </a:schemeClr>
          </a:solidFill>
          <a:latin typeface="Helvetica"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927100" y="1314450"/>
            <a:ext cx="7797800" cy="300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9" rIns="91438" bIns="45719"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en-GB" altLang="nl-NL"/>
          </a:p>
        </p:txBody>
      </p:sp>
    </p:spTree>
    <p:extLst>
      <p:ext uri="{BB962C8B-B14F-4D97-AF65-F5344CB8AC3E}">
        <p14:creationId xmlns:p14="http://schemas.microsoft.com/office/powerpoint/2010/main" val="3776070524"/>
      </p:ext>
    </p:extLst>
  </p:cSld>
  <p:clrMap bg1="lt1" tx1="dk1" bg2="lt2" tx2="dk2" accent1="accent1" accent2="accent2" accent3="accent3" accent4="accent4" accent5="accent5" accent6="accent6" hlink="hlink" folHlink="folHlink"/>
  <p:sldLayoutIdLst>
    <p:sldLayoutId id="2147483729" r:id="rId1"/>
  </p:sldLayoutIdLst>
  <p:hf sldNum="0" hdr="0" ftr="0" dt="0"/>
  <p:txStyles>
    <p:titleStyle>
      <a:lvl1pPr algn="l" defTabSz="912813" rtl="0" eaLnBrk="0" fontAlgn="base" hangingPunct="0">
        <a:spcBef>
          <a:spcPct val="0"/>
        </a:spcBef>
        <a:spcAft>
          <a:spcPct val="0"/>
        </a:spcAft>
        <a:defRPr sz="4800" b="1" kern="1200">
          <a:solidFill>
            <a:schemeClr val="bg1"/>
          </a:solidFill>
          <a:latin typeface="Helvetica" pitchFamily="2" charset="0"/>
          <a:ea typeface="MS PGothic" pitchFamily="34" charset="-128"/>
          <a:cs typeface="ＭＳ Ｐゴシック" charset="0"/>
        </a:defRPr>
      </a:lvl1pPr>
      <a:lvl2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2pPr>
      <a:lvl3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3pPr>
      <a:lvl4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4pPr>
      <a:lvl5pPr algn="l" defTabSz="912813" rtl="0" eaLnBrk="0" fontAlgn="base" hangingPunct="0">
        <a:spcBef>
          <a:spcPct val="0"/>
        </a:spcBef>
        <a:spcAft>
          <a:spcPct val="0"/>
        </a:spcAft>
        <a:defRPr sz="4800" b="1">
          <a:solidFill>
            <a:schemeClr val="bg1"/>
          </a:solidFill>
          <a:latin typeface="Helvetica" charset="0"/>
          <a:ea typeface="MS PGothic" pitchFamily="34" charset="-128"/>
          <a:cs typeface="ＭＳ Ｐゴシック" charset="0"/>
        </a:defRPr>
      </a:lvl5pPr>
      <a:lvl6pPr marL="4572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6pPr>
      <a:lvl7pPr marL="9144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7pPr>
      <a:lvl8pPr marL="13716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8pPr>
      <a:lvl9pPr marL="1828800" algn="l" defTabSz="912813" rtl="0" fontAlgn="base">
        <a:spcBef>
          <a:spcPct val="0"/>
        </a:spcBef>
        <a:spcAft>
          <a:spcPct val="0"/>
        </a:spcAft>
        <a:defRPr sz="4800" b="1">
          <a:solidFill>
            <a:schemeClr val="bg1"/>
          </a:solidFill>
          <a:latin typeface="Helvetica"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Clr>
          <a:srgbClr val="E31045"/>
        </a:buClr>
        <a:buSzPct val="100000"/>
        <a:buFont typeface="Wingdings" pitchFamily="2" charset="2"/>
        <a:buChar char="§"/>
        <a:defRPr sz="2400" kern="1200">
          <a:solidFill>
            <a:srgbClr val="0D0D0D"/>
          </a:solidFill>
          <a:latin typeface="Helvetica" pitchFamily="2" charset="0"/>
          <a:ea typeface="MS PGothic" pitchFamily="34" charset="-128"/>
          <a:cs typeface="ＭＳ Ｐゴシック" charset="0"/>
        </a:defRPr>
      </a:lvl1pPr>
      <a:lvl2pPr marL="741363" indent="-284163" algn="l" defTabSz="912813" rtl="0" eaLnBrk="0" fontAlgn="base" hangingPunct="0">
        <a:spcBef>
          <a:spcPct val="20000"/>
        </a:spcBef>
        <a:spcAft>
          <a:spcPct val="0"/>
        </a:spcAft>
        <a:buClr>
          <a:srgbClr val="E31045"/>
        </a:buClr>
        <a:buSzPct val="100000"/>
        <a:buFont typeface="Wingdings" pitchFamily="2" charset="2"/>
        <a:buChar char="§"/>
        <a:defRPr sz="2000" kern="1200">
          <a:solidFill>
            <a:srgbClr val="0D0D0D"/>
          </a:solidFill>
          <a:latin typeface="Helvetica" pitchFamily="2" charset="0"/>
          <a:ea typeface="MS PGothic" pitchFamily="34" charset="-128"/>
          <a:cs typeface="+mn-cs"/>
        </a:defRPr>
      </a:lvl2pPr>
      <a:lvl3pPr marL="1141413" indent="-227013" algn="l" defTabSz="912813" rtl="0" eaLnBrk="0" fontAlgn="base" hangingPunct="0">
        <a:spcBef>
          <a:spcPct val="20000"/>
        </a:spcBef>
        <a:spcAft>
          <a:spcPct val="0"/>
        </a:spcAft>
        <a:buClr>
          <a:srgbClr val="E31045"/>
        </a:buClr>
        <a:buSzPct val="100000"/>
        <a:buFont typeface="Wingdings" pitchFamily="2" charset="2"/>
        <a:buChar char="§"/>
        <a:defRPr kern="1200">
          <a:solidFill>
            <a:srgbClr val="0D0D0D"/>
          </a:solidFill>
          <a:latin typeface="Helvetica" pitchFamily="2" charset="0"/>
          <a:ea typeface="MS PGothic" pitchFamily="34" charset="-128"/>
          <a:cs typeface="+mn-cs"/>
        </a:defRPr>
      </a:lvl3pPr>
      <a:lvl4pPr marL="1598613" indent="-227013" algn="l" defTabSz="912813" rtl="0" eaLnBrk="0" fontAlgn="base" hangingPunct="0">
        <a:spcBef>
          <a:spcPct val="20000"/>
        </a:spcBef>
        <a:spcAft>
          <a:spcPct val="0"/>
        </a:spcAft>
        <a:buClr>
          <a:srgbClr val="E31045"/>
        </a:buClr>
        <a:buSzPct val="100000"/>
        <a:buFont typeface="Wingdings" pitchFamily="2" charset="2"/>
        <a:buChar char="§"/>
        <a:defRPr sz="1600" kern="1200">
          <a:solidFill>
            <a:srgbClr val="0D0D0D"/>
          </a:solidFill>
          <a:latin typeface="Helvetica" pitchFamily="2" charset="0"/>
          <a:ea typeface="MS PGothic" pitchFamily="34" charset="-128"/>
          <a:cs typeface="+mn-cs"/>
        </a:defRPr>
      </a:lvl4pPr>
      <a:lvl5pPr marL="2055813" indent="-227013" algn="l" defTabSz="912813" rtl="0" eaLnBrk="0" fontAlgn="base" hangingPunct="0">
        <a:spcBef>
          <a:spcPct val="20000"/>
        </a:spcBef>
        <a:spcAft>
          <a:spcPct val="0"/>
        </a:spcAft>
        <a:buClr>
          <a:srgbClr val="E31045"/>
        </a:buClr>
        <a:buSzPct val="100000"/>
        <a:buFont typeface="Wingdings" pitchFamily="2" charset="2"/>
        <a:buChar char="§"/>
        <a:defRPr sz="1600" kern="1200">
          <a:solidFill>
            <a:srgbClr val="0D0D0D"/>
          </a:solidFill>
          <a:latin typeface="Helvetica" pitchFamily="2" charset="0"/>
          <a:ea typeface="MS PGothic" pitchFamily="34" charset="-128"/>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s://www.jinc.nl/wp-content/uploads/2024/04/Opdracht-3-SOT-2020.pdf" TargetMode="External"/><Relationship Id="rId4" Type="http://schemas.openxmlformats.org/officeDocument/2006/relationships/hyperlink" Target="https://www.jinc.nl/wp-content/uploads/2024/04/Opdracht-2-SOT-202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hyperlink" Target="https://www.jinc.nl/wp-content/uploads/2024/04/Opdracht-4-SOT-2020.pdf" TargetMode="External"/><Relationship Id="rId4" Type="http://schemas.openxmlformats.org/officeDocument/2006/relationships/hyperlink" Target="https://www.kiesmbo.nl/interessete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8.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comments" Target="../comments/comment3.xml"/><Relationship Id="rId5" Type="http://schemas.openxmlformats.org/officeDocument/2006/relationships/image" Target="../media/image19.png"/><Relationship Id="rId4" Type="http://schemas.openxmlformats.org/officeDocument/2006/relationships/hyperlink" Target="https://www.jinc.nl/wp-content/uploads/2024/04/Opdracht-5-SOT-2020.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hyperlink" Target="http://www.zoekbijbaan.nl/" TargetMode="External"/><Relationship Id="rId13" Type="http://schemas.openxmlformats.org/officeDocument/2006/relationships/hyperlink" Target="http://www.monsterboard.nl/" TargetMode="External"/><Relationship Id="rId3" Type="http://schemas.openxmlformats.org/officeDocument/2006/relationships/image" Target="../media/image28.png"/><Relationship Id="rId7" Type="http://schemas.openxmlformats.org/officeDocument/2006/relationships/hyperlink" Target="http://www.stagemarkt.nl/" TargetMode="External"/><Relationship Id="rId12" Type="http://schemas.openxmlformats.org/officeDocument/2006/relationships/hyperlink" Target="http://www.vacaturebank-mbo.nl/vacatures"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www.stageplaza.nl/" TargetMode="External"/><Relationship Id="rId11" Type="http://schemas.openxmlformats.org/officeDocument/2006/relationships/hyperlink" Target="http://www.nationalevacaturebank.nl/" TargetMode="External"/><Relationship Id="rId5" Type="http://schemas.openxmlformats.org/officeDocument/2006/relationships/hyperlink" Target="https://www.jinc.nl/wp-content/uploads/2024/04/Opdracht-6-SOT-2020.pdf" TargetMode="External"/><Relationship Id="rId15" Type="http://schemas.openxmlformats.org/officeDocument/2006/relationships/comments" Target="../comments/comment4.xml"/><Relationship Id="rId10" Type="http://schemas.openxmlformats.org/officeDocument/2006/relationships/hyperlink" Target="http://www.scholierenwerk.nl/" TargetMode="External"/><Relationship Id="rId4" Type="http://schemas.openxmlformats.org/officeDocument/2006/relationships/image" Target="../media/image27.jpeg"/><Relationship Id="rId9" Type="http://schemas.openxmlformats.org/officeDocument/2006/relationships/hyperlink" Target="http://www.bijbanen.nl/" TargetMode="External"/><Relationship Id="rId14" Type="http://schemas.openxmlformats.org/officeDocument/2006/relationships/hyperlink" Target="http://www.werk.n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11.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jinc.nl/wp-content/uploads/2024/04/Opdracht-7-SOT-2023-1.pdf"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comments" Target="../comments/comment5.xm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sollicitatie.info/cv-tips/cv-email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jpeg"/><Relationship Id="rId7" Type="http://schemas.openxmlformats.org/officeDocument/2006/relationships/hyperlink" Target="https://jinc.nl/wp-content/uploads/2024/04/Online-sollicitatieformulier.pdf"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jinc.nl/wp-content/uploads/2024/04/Opdracht-9-SOT-2023.pdf" TargetMode="External"/><Relationship Id="rId5" Type="http://schemas.openxmlformats.org/officeDocument/2006/relationships/hyperlink" Target="https://www.jinc.nl/wp-content/uploads/2024/04/SOT-Voorbeeld-sollicitatiebrief.docx" TargetMode="External"/><Relationship Id="rId4" Type="http://schemas.openxmlformats.org/officeDocument/2006/relationships/hyperlink" Target="https://www.jinc.nl/wp-content/uploads/2024/04/Opdracht-8-SOT-2023.pdf" TargetMode="External"/><Relationship Id="rId9" Type="http://schemas.openxmlformats.org/officeDocument/2006/relationships/comments" Target="../comments/commen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ideo" Target="https://www.youtube.com/embed/F-jwEqubgC4" TargetMode="External"/><Relationship Id="rId6" Type="http://schemas.openxmlformats.org/officeDocument/2006/relationships/image" Target="../media/image13.png"/><Relationship Id="rId5" Type="http://schemas.openxmlformats.org/officeDocument/2006/relationships/hyperlink" Target="https://www.youtube.com/watch?v=F-jwEqubgC4" TargetMode="Externa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hyperlink" Target="https://www.jinc.nl/wp-content/uploads/2024/04/Opdracht-10-SOT-2020-1.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hyperlink" Target="https://www.jinc.nl/wp-content/uploads/2024/04/Opdracht-11-SOT-2020.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video" Target="https://www.youtube.com/embed/enEHLPiknlk" TargetMode="External"/><Relationship Id="rId5" Type="http://schemas.openxmlformats.org/officeDocument/2006/relationships/image" Target="../media/image13.png"/><Relationship Id="rId4" Type="http://schemas.openxmlformats.org/officeDocument/2006/relationships/hyperlink" Target="https://www.youtube.com/watch?v=enEHLPiknl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hyperlink" Target="https://www.jinc.nl/wp-content/uploads/2024/04/Opdracht-1-SOT-2020.pdf"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93F938FB-7DBA-0B42-9CB5-74E6DEEAC39B}"/>
              </a:ext>
            </a:extLst>
          </p:cNvPr>
          <p:cNvSpPr/>
          <p:nvPr/>
        </p:nvSpPr>
        <p:spPr>
          <a:xfrm>
            <a:off x="717700" y="642325"/>
            <a:ext cx="7708599" cy="3431022"/>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E957B44A-C0EF-41EA-A38C-5501AD6D3A8C}"/>
              </a:ext>
            </a:extLst>
          </p:cNvPr>
          <p:cNvSpPr/>
          <p:nvPr/>
        </p:nvSpPr>
        <p:spPr>
          <a:xfrm>
            <a:off x="4047393" y="4231445"/>
            <a:ext cx="4362956" cy="338554"/>
          </a:xfrm>
          <a:prstGeom prst="rect">
            <a:avLst/>
          </a:prstGeom>
        </p:spPr>
        <p:txBody>
          <a:bodyPr wrap="square" anchor="t">
            <a:spAutoFit/>
          </a:bodyPr>
          <a:lstStyle/>
          <a:p>
            <a:pPr algn="r"/>
            <a:r>
              <a:rPr lang="nl-NL" sz="1600">
                <a:latin typeface="Arial" panose="020B0604020202020204" pitchFamily="34" charset="0"/>
                <a:cs typeface="Arial" panose="020B0604020202020204" pitchFamily="34" charset="0"/>
              </a:rPr>
              <a:t>Lessenserie bij de Sollicitatietraining</a:t>
            </a:r>
            <a:endParaRPr lang="nl-NL" sz="2000">
              <a:latin typeface="Arial" panose="020B0604020202020204" pitchFamily="34" charset="0"/>
              <a:cs typeface="Arial" panose="020B0604020202020204" pitchFamily="34" charset="0"/>
            </a:endParaRPr>
          </a:p>
        </p:txBody>
      </p:sp>
      <p:sp>
        <p:nvSpPr>
          <p:cNvPr id="16" name="Rechthoekige driehoek 15">
            <a:extLst>
              <a:ext uri="{FF2B5EF4-FFF2-40B4-BE49-F238E27FC236}">
                <a16:creationId xmlns:a16="http://schemas.microsoft.com/office/drawing/2014/main" id="{22DF532D-C4BD-014E-B91F-A15E49F08518}"/>
              </a:ext>
            </a:extLst>
          </p:cNvPr>
          <p:cNvSpPr/>
          <p:nvPr/>
        </p:nvSpPr>
        <p:spPr>
          <a:xfrm rot="10800000">
            <a:off x="7016767" y="567486"/>
            <a:ext cx="1438098" cy="15095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2">
            <a:extLst>
              <a:ext uri="{FF2B5EF4-FFF2-40B4-BE49-F238E27FC236}">
                <a16:creationId xmlns:a16="http://schemas.microsoft.com/office/drawing/2014/main" id="{0211A63C-D578-1040-B123-881BB3B9CF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480" y="4067315"/>
            <a:ext cx="1624753" cy="590307"/>
          </a:xfrm>
          <a:prstGeom prst="rect">
            <a:avLst/>
          </a:prstGeom>
          <a:noFill/>
          <a:extLst>
            <a:ext uri="{909E8E84-426E-40DD-AFC4-6F175D3DCCD1}">
              <a14:hiddenFill xmlns:a14="http://schemas.microsoft.com/office/drawing/2010/main">
                <a:solidFill>
                  <a:srgbClr val="FFFFFF"/>
                </a:solidFill>
              </a14:hiddenFill>
            </a:ext>
          </a:extLst>
        </p:spPr>
      </p:pic>
      <p:sp>
        <p:nvSpPr>
          <p:cNvPr id="19" name="Rechthoekige driehoek 18">
            <a:extLst>
              <a:ext uri="{FF2B5EF4-FFF2-40B4-BE49-F238E27FC236}">
                <a16:creationId xmlns:a16="http://schemas.microsoft.com/office/drawing/2014/main" id="{171F921E-D4B5-EC47-ACF9-E347FA5B6F73}"/>
              </a:ext>
            </a:extLst>
          </p:cNvPr>
          <p:cNvSpPr/>
          <p:nvPr/>
        </p:nvSpPr>
        <p:spPr>
          <a:xfrm rot="16200000">
            <a:off x="6381747" y="2026063"/>
            <a:ext cx="2032666" cy="2040441"/>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sp>
        <p:nvSpPr>
          <p:cNvPr id="20" name="Rechthoekige driehoek 19">
            <a:extLst>
              <a:ext uri="{FF2B5EF4-FFF2-40B4-BE49-F238E27FC236}">
                <a16:creationId xmlns:a16="http://schemas.microsoft.com/office/drawing/2014/main" id="{EA1BE8CB-0306-A942-A6B9-4C059A677D69}"/>
              </a:ext>
            </a:extLst>
          </p:cNvPr>
          <p:cNvSpPr/>
          <p:nvPr/>
        </p:nvSpPr>
        <p:spPr>
          <a:xfrm>
            <a:off x="717700" y="850471"/>
            <a:ext cx="1608806" cy="1608806"/>
          </a:xfrm>
          <a:prstGeom prst="rtTriangl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sp>
        <p:nvSpPr>
          <p:cNvPr id="21" name="Rechthoekige driehoek 20">
            <a:extLst>
              <a:ext uri="{FF2B5EF4-FFF2-40B4-BE49-F238E27FC236}">
                <a16:creationId xmlns:a16="http://schemas.microsoft.com/office/drawing/2014/main" id="{0A448F01-26B8-AB47-A6F2-11B079AA4008}"/>
              </a:ext>
            </a:extLst>
          </p:cNvPr>
          <p:cNvSpPr/>
          <p:nvPr/>
        </p:nvSpPr>
        <p:spPr>
          <a:xfrm rot="5400000">
            <a:off x="717698" y="2458510"/>
            <a:ext cx="1612025" cy="1612025"/>
          </a:xfrm>
          <a:prstGeom prst="rtTriangle">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pic>
        <p:nvPicPr>
          <p:cNvPr id="23" name="Afbeelding 22" descr="Afbeelding met speelgoed, teken&#10;&#10;Automatisch gegenereerde beschrijving">
            <a:extLst>
              <a:ext uri="{FF2B5EF4-FFF2-40B4-BE49-F238E27FC236}">
                <a16:creationId xmlns:a16="http://schemas.microsoft.com/office/drawing/2014/main" id="{2AA18E6B-3220-3946-9EF0-77BE1A3FE9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78074" y="567486"/>
            <a:ext cx="5101594" cy="3491757"/>
          </a:xfrm>
          <a:prstGeom prst="rect">
            <a:avLst/>
          </a:prstGeom>
        </p:spPr>
      </p:pic>
      <p:sp>
        <p:nvSpPr>
          <p:cNvPr id="11" name="Rechthoekige driehoek 10">
            <a:extLst>
              <a:ext uri="{FF2B5EF4-FFF2-40B4-BE49-F238E27FC236}">
                <a16:creationId xmlns:a16="http://schemas.microsoft.com/office/drawing/2014/main" id="{61CE786B-68D3-9841-AFAC-FA7E29845DA3}"/>
              </a:ext>
            </a:extLst>
          </p:cNvPr>
          <p:cNvSpPr/>
          <p:nvPr/>
        </p:nvSpPr>
        <p:spPr>
          <a:xfrm rot="16200000">
            <a:off x="714480" y="2458509"/>
            <a:ext cx="1612024" cy="1612024"/>
          </a:xfrm>
          <a:prstGeom prst="rtTriangl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spTree>
    <p:extLst>
      <p:ext uri="{BB962C8B-B14F-4D97-AF65-F5344CB8AC3E}">
        <p14:creationId xmlns:p14="http://schemas.microsoft.com/office/powerpoint/2010/main" val="1120224209"/>
      </p:ext>
    </p:extLst>
  </p:cSld>
  <p:clrMapOvr>
    <a:masterClrMapping/>
  </p:clrMapOvr>
  <mc:AlternateContent xmlns:mc="http://schemas.openxmlformats.org/markup-compatibility/2006" xmlns:p14="http://schemas.microsoft.com/office/powerpoint/2010/main">
    <mc:Choice Requires="p14">
      <p:transition spd="slow" p14:dur="2000" advTm="18029"/>
    </mc:Choice>
    <mc:Fallback xmlns="">
      <p:transition spd="slow" advTm="180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2" descr="Afbeelding met vogel&#10;&#10;Automatisch gegenereerde beschrijving">
            <a:extLst>
              <a:ext uri="{FF2B5EF4-FFF2-40B4-BE49-F238E27FC236}">
                <a16:creationId xmlns:a16="http://schemas.microsoft.com/office/drawing/2014/main" id="{BCA7D175-FC34-7040-8E42-5341923CFF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7106" y="448832"/>
            <a:ext cx="7614057" cy="753917"/>
          </a:xfrm>
          <a:prstGeom prst="rect">
            <a:avLst/>
          </a:prstGeom>
        </p:spPr>
      </p:pic>
      <p:sp>
        <p:nvSpPr>
          <p:cNvPr id="29" name="Rechthoek 28">
            <a:extLst>
              <a:ext uri="{FF2B5EF4-FFF2-40B4-BE49-F238E27FC236}">
                <a16:creationId xmlns:a16="http://schemas.microsoft.com/office/drawing/2014/main" id="{10789212-DA74-CA45-A8B7-9507A1272006}"/>
              </a:ext>
            </a:extLst>
          </p:cNvPr>
          <p:cNvSpPr/>
          <p:nvPr/>
        </p:nvSpPr>
        <p:spPr>
          <a:xfrm>
            <a:off x="6514400" y="1528128"/>
            <a:ext cx="1865805" cy="1815168"/>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780141B4-6B74-4B5C-A279-87CEBD512AF9}"/>
              </a:ext>
            </a:extLst>
          </p:cNvPr>
          <p:cNvSpPr txBox="1"/>
          <p:nvPr/>
        </p:nvSpPr>
        <p:spPr>
          <a:xfrm>
            <a:off x="759080" y="1446961"/>
            <a:ext cx="4010719" cy="1600438"/>
          </a:xfrm>
          <a:prstGeom prst="rect">
            <a:avLst/>
          </a:prstGeom>
          <a:noFill/>
        </p:spPr>
        <p:txBody>
          <a:bodyPr wrap="square" rtlCol="0">
            <a:spAutoFit/>
          </a:bodyPr>
          <a:lstStyle/>
          <a:p>
            <a:pPr marL="285750" indent="-285750">
              <a:buFont typeface="Arial" panose="020B0604020202020204" pitchFamily="34" charset="0"/>
              <a:buChar char="•"/>
            </a:pPr>
            <a:r>
              <a:rPr lang="nl-NL" sz="1400" i="1">
                <a:latin typeface="Arial" panose="020B0604020202020204" pitchFamily="34" charset="0"/>
                <a:cs typeface="Arial" panose="020B0604020202020204" pitchFamily="34" charset="0"/>
              </a:rPr>
              <a:t>Competenties</a:t>
            </a:r>
            <a:r>
              <a:rPr lang="nl-NL" sz="1400">
                <a:latin typeface="Arial" panose="020B0604020202020204" pitchFamily="34" charset="0"/>
                <a:cs typeface="Arial" panose="020B0604020202020204" pitchFamily="34" charset="0"/>
              </a:rPr>
              <a:t> worden ook wel goede eigenschappen genoemd; dingen die jij goed kunt.</a:t>
            </a:r>
          </a:p>
          <a:p>
            <a:pPr marL="285750" indent="-285750">
              <a:buFont typeface="Arial" panose="020B0604020202020204" pitchFamily="34" charset="0"/>
              <a:buChar char="•"/>
            </a:pPr>
            <a:r>
              <a:rPr lang="nl-NL" sz="1400" i="1">
                <a:latin typeface="Arial" panose="020B0604020202020204" pitchFamily="34" charset="0"/>
                <a:cs typeface="Arial" panose="020B0604020202020204" pitchFamily="34" charset="0"/>
              </a:rPr>
              <a:t>Bijvoorbeeld: Ik ben nieuwsgierig, een voorbeeld daarvan is dat ik altijd veel vragen stel bij een onderwerp waar ik meer van wil weten. </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nchor="t">
            <a:spAutoFit/>
          </a:bodyPr>
          <a:lstStyle/>
          <a:p>
            <a:r>
              <a:rPr lang="en-US" b="1" dirty="0">
                <a:solidFill>
                  <a:schemeClr val="bg1"/>
                </a:solidFill>
                <a:latin typeface="Arial"/>
                <a:cs typeface="Arial"/>
              </a:rPr>
              <a:t>Welke </a:t>
            </a:r>
            <a:r>
              <a:rPr lang="en-US" b="1">
                <a:solidFill>
                  <a:schemeClr val="bg1"/>
                </a:solidFill>
                <a:latin typeface="Arial"/>
                <a:cs typeface="Arial"/>
              </a:rPr>
              <a:t>competenties</a:t>
            </a:r>
            <a:r>
              <a:rPr lang="en-US" b="1" dirty="0">
                <a:solidFill>
                  <a:schemeClr val="bg1"/>
                </a:solidFill>
                <a:latin typeface="Arial"/>
                <a:cs typeface="Arial"/>
              </a:rPr>
              <a:t> </a:t>
            </a:r>
            <a:r>
              <a:rPr lang="en-US" b="1" err="1">
                <a:solidFill>
                  <a:schemeClr val="bg1"/>
                </a:solidFill>
                <a:latin typeface="Arial"/>
                <a:cs typeface="Arial"/>
              </a:rPr>
              <a:t>heb</a:t>
            </a:r>
            <a:r>
              <a:rPr lang="en-US" b="1" dirty="0">
                <a:solidFill>
                  <a:schemeClr val="bg1"/>
                </a:solidFill>
                <a:latin typeface="Arial"/>
                <a:cs typeface="Arial"/>
              </a:rPr>
              <a:t> je?</a:t>
            </a:r>
            <a:endParaRPr lang="nl-NL" b="1" dirty="0">
              <a:solidFill>
                <a:schemeClr val="bg1"/>
              </a:solidFill>
              <a:latin typeface="Arial"/>
              <a:cs typeface="Arial"/>
            </a:endParaRPr>
          </a:p>
        </p:txBody>
      </p:sp>
      <p:sp>
        <p:nvSpPr>
          <p:cNvPr id="24" name="Tekstvak 23">
            <a:extLst>
              <a:ext uri="{FF2B5EF4-FFF2-40B4-BE49-F238E27FC236}">
                <a16:creationId xmlns:a16="http://schemas.microsoft.com/office/drawing/2014/main" id="{CAB97E88-344E-3548-B38C-D9BAABFDCC72}"/>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25" name="Tekstvak 24">
            <a:extLst>
              <a:ext uri="{FF2B5EF4-FFF2-40B4-BE49-F238E27FC236}">
                <a16:creationId xmlns:a16="http://schemas.microsoft.com/office/drawing/2014/main" id="{642DAB49-23D3-4C4D-80CE-83C662B4143F}"/>
              </a:ext>
            </a:extLst>
          </p:cNvPr>
          <p:cNvSpPr txBox="1"/>
          <p:nvPr/>
        </p:nvSpPr>
        <p:spPr>
          <a:xfrm>
            <a:off x="1226343" y="3251874"/>
            <a:ext cx="5004336" cy="307777"/>
          </a:xfrm>
          <a:prstGeom prst="rect">
            <a:avLst/>
          </a:prstGeom>
          <a:noFill/>
        </p:spPr>
        <p:txBody>
          <a:bodyPr wrap="square" rtlCol="0" anchor="t">
            <a:spAutoFit/>
          </a:bodyPr>
          <a:lstStyle/>
          <a:p>
            <a:r>
              <a:rPr lang="en-US" sz="1400" dirty="0">
                <a:latin typeface="Arial"/>
                <a:cs typeface="Arial"/>
              </a:rPr>
              <a:t>Maak nu </a:t>
            </a:r>
            <a:r>
              <a:rPr lang="en-US" sz="1400" dirty="0">
                <a:latin typeface="Arial"/>
                <a:cs typeface="Arial"/>
                <a:hlinkClick r:id="rId4"/>
              </a:rPr>
              <a:t>opdracht 2 </a:t>
            </a:r>
            <a:r>
              <a:rPr lang="en-US" sz="1400" dirty="0" err="1">
                <a:latin typeface="Arial"/>
                <a:cs typeface="Arial"/>
              </a:rPr>
              <a:t>en</a:t>
            </a:r>
            <a:r>
              <a:rPr lang="en-US" sz="1400" dirty="0">
                <a:latin typeface="Arial"/>
                <a:cs typeface="Arial"/>
              </a:rPr>
              <a:t> </a:t>
            </a:r>
            <a:r>
              <a:rPr lang="en-US" sz="1400" dirty="0">
                <a:latin typeface="Arial"/>
                <a:cs typeface="Arial"/>
                <a:hlinkClick r:id="rId5"/>
              </a:rPr>
              <a:t>opdracht 3</a:t>
            </a:r>
            <a:r>
              <a:rPr lang="en-US" sz="1400" dirty="0">
                <a:latin typeface="Arial"/>
                <a:cs typeface="Arial"/>
              </a:rPr>
              <a:t> </a:t>
            </a:r>
            <a:r>
              <a:rPr lang="en-US" sz="1400" dirty="0" err="1">
                <a:latin typeface="Arial"/>
                <a:cs typeface="Arial"/>
              </a:rPr>
              <a:t>uit</a:t>
            </a:r>
            <a:r>
              <a:rPr lang="en-US" sz="1400" dirty="0">
                <a:latin typeface="Arial"/>
                <a:cs typeface="Arial"/>
              </a:rPr>
              <a:t> het </a:t>
            </a:r>
            <a:r>
              <a:rPr lang="en-US" sz="1400" dirty="0" err="1">
                <a:latin typeface="Arial"/>
                <a:cs typeface="Arial"/>
              </a:rPr>
              <a:t>werkboek</a:t>
            </a:r>
            <a:endParaRPr lang="nl-NL" sz="1400" dirty="0">
              <a:latin typeface="Arial"/>
              <a:cs typeface="Arial"/>
            </a:endParaRPr>
          </a:p>
        </p:txBody>
      </p:sp>
      <p:pic>
        <p:nvPicPr>
          <p:cNvPr id="28" name="Afbeelding 27">
            <a:extLst>
              <a:ext uri="{FF2B5EF4-FFF2-40B4-BE49-F238E27FC236}">
                <a16:creationId xmlns:a16="http://schemas.microsoft.com/office/drawing/2014/main" id="{1F113E5F-E6D9-9140-803E-E170F18F7F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11067" y="1688711"/>
            <a:ext cx="1490778" cy="1486198"/>
          </a:xfrm>
          <a:prstGeom prst="rect">
            <a:avLst/>
          </a:prstGeom>
        </p:spPr>
      </p:pic>
      <p:pic>
        <p:nvPicPr>
          <p:cNvPr id="15" name="Afbeelding 14" descr="Afbeelding met computer&#10;&#10;Automatisch gegenereerde beschrijving">
            <a:extLst>
              <a:ext uri="{FF2B5EF4-FFF2-40B4-BE49-F238E27FC236}">
                <a16:creationId xmlns:a16="http://schemas.microsoft.com/office/drawing/2014/main" id="{16889549-F5DF-654B-9D37-25C4D695E7E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7704" y="3249932"/>
            <a:ext cx="178827" cy="352235"/>
          </a:xfrm>
          <a:prstGeom prst="rect">
            <a:avLst/>
          </a:prstGeom>
        </p:spPr>
      </p:pic>
      <p:sp>
        <p:nvSpPr>
          <p:cNvPr id="2" name="Tekstvak 22">
            <a:extLst>
              <a:ext uri="{FF2B5EF4-FFF2-40B4-BE49-F238E27FC236}">
                <a16:creationId xmlns:a16="http://schemas.microsoft.com/office/drawing/2014/main" id="{EB9E3360-2D7F-43D0-8357-4C32940535A8}"/>
              </a:ext>
            </a:extLst>
          </p:cNvPr>
          <p:cNvSpPr txBox="1"/>
          <p:nvPr/>
        </p:nvSpPr>
        <p:spPr>
          <a:xfrm>
            <a:off x="6925332" y="694324"/>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B3C386F3-C6A3-554C-BFB7-647F3BB14B28}"/>
              </a:ext>
            </a:extLst>
          </p:cNvPr>
          <p:cNvSpPr txBox="1"/>
          <p:nvPr/>
        </p:nvSpPr>
        <p:spPr>
          <a:xfrm>
            <a:off x="2284822" y="2111460"/>
            <a:ext cx="5353722" cy="461665"/>
          </a:xfrm>
          <a:prstGeom prst="rect">
            <a:avLst/>
          </a:prstGeom>
          <a:noFill/>
        </p:spPr>
        <p:txBody>
          <a:bodyPr wrap="square" rtlCol="0" anchor="t">
            <a:spAutoFit/>
          </a:bodyPr>
          <a:lstStyle/>
          <a:p>
            <a:pPr algn="ctr"/>
            <a:r>
              <a:rPr lang="en-US" sz="2400" b="1" dirty="0">
                <a:solidFill>
                  <a:srgbClr val="006699"/>
                </a:solidFill>
                <a:latin typeface="Arial"/>
                <a:cs typeface="Arial"/>
              </a:rPr>
              <a:t>Wat </a:t>
            </a:r>
            <a:r>
              <a:rPr lang="en-US" sz="2400" b="1" dirty="0" err="1">
                <a:solidFill>
                  <a:srgbClr val="006699"/>
                </a:solidFill>
                <a:latin typeface="Arial"/>
                <a:cs typeface="Arial"/>
              </a:rPr>
              <a:t>heb</a:t>
            </a:r>
            <a:r>
              <a:rPr lang="en-US" sz="2400" b="1" dirty="0">
                <a:solidFill>
                  <a:srgbClr val="006699"/>
                </a:solidFill>
                <a:latin typeface="Arial"/>
                <a:cs typeface="Arial"/>
              </a:rPr>
              <a:t> je </a:t>
            </a:r>
            <a:r>
              <a:rPr lang="en-US" sz="2400" b="1" dirty="0" err="1">
                <a:solidFill>
                  <a:srgbClr val="006699"/>
                </a:solidFill>
                <a:latin typeface="Arial"/>
                <a:cs typeface="Arial"/>
              </a:rPr>
              <a:t>vandaag</a:t>
            </a:r>
            <a:r>
              <a:rPr lang="en-US" sz="2400" b="1" dirty="0">
                <a:solidFill>
                  <a:srgbClr val="006699"/>
                </a:solidFill>
                <a:latin typeface="Arial"/>
                <a:cs typeface="Arial"/>
              </a:rPr>
              <a:t> </a:t>
            </a:r>
            <a:r>
              <a:rPr lang="en-US" sz="2400" b="1" dirty="0" err="1">
                <a:solidFill>
                  <a:srgbClr val="006699"/>
                </a:solidFill>
                <a:latin typeface="Arial"/>
                <a:cs typeface="Arial"/>
              </a:rPr>
              <a:t>geleerd</a:t>
            </a:r>
            <a:r>
              <a:rPr lang="en-US" sz="2400" b="1" dirty="0">
                <a:solidFill>
                  <a:srgbClr val="006699"/>
                </a:solidFill>
                <a:latin typeface="Arial"/>
                <a:cs typeface="Arial"/>
              </a:rPr>
              <a:t>?</a:t>
            </a:r>
            <a:endParaRPr lang="nl-NL" sz="2400" b="1">
              <a:solidFill>
                <a:srgbClr val="006699"/>
              </a:solidFill>
              <a:latin typeface="Arial"/>
              <a:cs typeface="Arial"/>
            </a:endParaRPr>
          </a:p>
        </p:txBody>
      </p:sp>
      <p:sp>
        <p:nvSpPr>
          <p:cNvPr id="19" name="Tekstvak 18">
            <a:extLst>
              <a:ext uri="{FF2B5EF4-FFF2-40B4-BE49-F238E27FC236}">
                <a16:creationId xmlns:a16="http://schemas.microsoft.com/office/drawing/2014/main" id="{84F317BA-F11E-F343-96E6-CE6B52976B4A}"/>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6" name="Afbeelding 5" descr="Afbeelding met computer&#10;&#10;Automatisch gegenereerde beschrijving">
            <a:extLst>
              <a:ext uri="{FF2B5EF4-FFF2-40B4-BE49-F238E27FC236}">
                <a16:creationId xmlns:a16="http://schemas.microsoft.com/office/drawing/2014/main" id="{42E31007-5E61-7F4F-ABD8-332A360FC7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1862" y="2128813"/>
            <a:ext cx="200146" cy="427800"/>
          </a:xfrm>
          <a:prstGeom prst="rect">
            <a:avLst/>
          </a:prstGeom>
        </p:spPr>
      </p:pic>
    </p:spTree>
    <p:extLst>
      <p:ext uri="{BB962C8B-B14F-4D97-AF65-F5344CB8AC3E}">
        <p14:creationId xmlns:p14="http://schemas.microsoft.com/office/powerpoint/2010/main" val="32463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2083" y="594980"/>
            <a:ext cx="7799833" cy="3953540"/>
          </a:xfrm>
          <a:solidFill>
            <a:srgbClr val="3C0066"/>
          </a:solidFill>
        </p:spPr>
        <p:txBody>
          <a:bodyPr anchor="t"/>
          <a:lstStyle/>
          <a:p>
            <a:pPr marL="12700" indent="-12700" algn="ct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sp>
        <p:nvSpPr>
          <p:cNvPr id="8" name="Rechthoek 7">
            <a:extLst>
              <a:ext uri="{FF2B5EF4-FFF2-40B4-BE49-F238E27FC236}">
                <a16:creationId xmlns:a16="http://schemas.microsoft.com/office/drawing/2014/main" id="{BECA4A73-4894-7A48-8A1C-13D451A512B4}"/>
              </a:ext>
            </a:extLst>
          </p:cNvPr>
          <p:cNvSpPr/>
          <p:nvPr/>
        </p:nvSpPr>
        <p:spPr>
          <a:xfrm>
            <a:off x="2134551" y="2094696"/>
            <a:ext cx="4874896" cy="1261884"/>
          </a:xfrm>
          <a:prstGeom prst="rect">
            <a:avLst/>
          </a:prstGeom>
        </p:spPr>
        <p:txBody>
          <a:bodyPr wrap="square" anchor="t">
            <a:spAutoFit/>
          </a:bodyPr>
          <a:lstStyle/>
          <a:p>
            <a:pPr algn="ctr"/>
            <a:r>
              <a:rPr lang="nl-NL" sz="2800" b="1" dirty="0">
                <a:solidFill>
                  <a:schemeClr val="bg1"/>
                </a:solidFill>
                <a:latin typeface="Arial"/>
                <a:cs typeface="Arial"/>
              </a:rPr>
              <a:t>2: Ontdekken</a:t>
            </a:r>
            <a:endParaRPr lang="nl-NL" dirty="0">
              <a:solidFill>
                <a:schemeClr val="bg1"/>
              </a:solidFill>
              <a:latin typeface="Calibri"/>
              <a:cs typeface="Calibri"/>
            </a:endParaRPr>
          </a:p>
          <a:p>
            <a:pPr algn="ctr"/>
            <a:endParaRPr lang="nl-NL" sz="1600" dirty="0">
              <a:solidFill>
                <a:schemeClr val="bg1"/>
              </a:solidFill>
              <a:latin typeface="Arial"/>
              <a:cs typeface="Arial"/>
            </a:endParaRPr>
          </a:p>
          <a:p>
            <a:pPr algn="ctr"/>
            <a:r>
              <a:rPr lang="nl-NL" sz="1600" dirty="0">
                <a:solidFill>
                  <a:schemeClr val="bg1"/>
                </a:solidFill>
                <a:latin typeface="Arial"/>
                <a:cs typeface="Arial"/>
              </a:rPr>
              <a:t> Je gaat ontdekken wat bij je past </a:t>
            </a:r>
            <a:endParaRPr lang="nl-NL" dirty="0">
              <a:solidFill>
                <a:schemeClr val="bg1"/>
              </a:solidFill>
            </a:endParaRPr>
          </a:p>
          <a:p>
            <a:pPr algn="ctr"/>
            <a:r>
              <a:rPr lang="nl-NL" sz="1600" dirty="0">
                <a:solidFill>
                  <a:schemeClr val="bg1"/>
                </a:solidFill>
                <a:latin typeface="Arial"/>
                <a:cs typeface="Arial"/>
              </a:rPr>
              <a:t>en wie je al kent</a:t>
            </a:r>
            <a:endParaRPr lang="nl-NL">
              <a:solidFill>
                <a:schemeClr val="bg1"/>
              </a:solidFill>
            </a:endParaRPr>
          </a:p>
        </p:txBody>
      </p:sp>
      <p:pic>
        <p:nvPicPr>
          <p:cNvPr id="14" name="Afbeelding 13" descr="Afbeelding met tekening&#10;&#10;Automatisch gegenereerde beschrijving">
            <a:extLst>
              <a:ext uri="{FF2B5EF4-FFF2-40B4-BE49-F238E27FC236}">
                <a16:creationId xmlns:a16="http://schemas.microsoft.com/office/drawing/2014/main" id="{D644B4A0-9F7B-2D47-AFE0-6478955BFD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083" y="594980"/>
            <a:ext cx="1336061" cy="482618"/>
          </a:xfrm>
          <a:prstGeom prst="rect">
            <a:avLst/>
          </a:prstGeom>
        </p:spPr>
      </p:pic>
      <p:sp>
        <p:nvSpPr>
          <p:cNvPr id="16" name="Rechthoekige driehoek 15">
            <a:extLst>
              <a:ext uri="{FF2B5EF4-FFF2-40B4-BE49-F238E27FC236}">
                <a16:creationId xmlns:a16="http://schemas.microsoft.com/office/drawing/2014/main" id="{64FF7A2E-0A74-1542-A81B-8D931BAE349D}"/>
              </a:ext>
            </a:extLst>
          </p:cNvPr>
          <p:cNvSpPr/>
          <p:nvPr/>
        </p:nvSpPr>
        <p:spPr>
          <a:xfrm rot="16200000">
            <a:off x="6495150" y="2571754"/>
            <a:ext cx="1976766" cy="1976766"/>
          </a:xfrm>
          <a:prstGeom prst="rtTriangl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9514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1E756DB-59A2-BF43-929B-54F0CB9C8B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68"/>
            <a:ext cx="7625840" cy="747022"/>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32021"/>
            <a:ext cx="4233544" cy="2031325"/>
          </a:xfrm>
          <a:prstGeom prst="rect">
            <a:avLst/>
          </a:prstGeom>
          <a:noFill/>
        </p:spPr>
        <p:txBody>
          <a:bodyPr wrap="square" rtlCol="0" anchor="t">
            <a:spAutoFit/>
          </a:bodyPr>
          <a:lstStyle/>
          <a:p>
            <a:r>
              <a:rPr lang="nl-NL" sz="1400" dirty="0">
                <a:latin typeface="Arial" panose="020B0604020202020204" pitchFamily="34" charset="0"/>
                <a:cs typeface="Arial" panose="020B0604020202020204" pitchFamily="34" charset="0"/>
              </a:rPr>
              <a:t>Voordat je een vacature gaat zoeken is het handig om te weten welk werk je leuk vindt om te doen. </a:t>
            </a:r>
          </a:p>
          <a:p>
            <a:endParaRPr lang="nl-NL" sz="1400" dirty="0">
              <a:latin typeface="Arial" panose="020B0604020202020204" pitchFamily="34" charset="0"/>
              <a:cs typeface="Arial" panose="020B0604020202020204" pitchFamily="34" charset="0"/>
            </a:endParaRPr>
          </a:p>
          <a:p>
            <a:r>
              <a:rPr lang="nl-NL" sz="1400" dirty="0">
                <a:latin typeface="Arial"/>
                <a:cs typeface="Arial"/>
              </a:rPr>
              <a:t>Maak de interessetest op:</a:t>
            </a:r>
            <a:endParaRPr lang="nl-NL" sz="1400" u="sng" dirty="0">
              <a:latin typeface="Arial"/>
              <a:cs typeface="Arial"/>
            </a:endParaRPr>
          </a:p>
          <a:p>
            <a:r>
              <a:rPr lang="nl-NL" sz="1400" dirty="0">
                <a:latin typeface="Arial"/>
                <a:cs typeface="Arial"/>
              </a:rPr>
              <a:t> </a:t>
            </a:r>
            <a:r>
              <a:rPr lang="nl-NL" sz="1400" u="sng" dirty="0">
                <a:latin typeface="Arial"/>
                <a:cs typeface="Arial"/>
                <a:hlinkClick r:id="rId4"/>
              </a:rPr>
              <a:t>https://www.kiesmbo.nl/interessetest</a:t>
            </a:r>
            <a:r>
              <a:rPr lang="nl-NL" sz="1400" dirty="0">
                <a:latin typeface="Arial"/>
                <a:cs typeface="Arial"/>
              </a:rPr>
              <a:t>. </a:t>
            </a:r>
            <a:endParaRPr lang="nl-NL" sz="1400" u="sng" dirty="0">
              <a:latin typeface="Arial"/>
              <a:cs typeface="Arial"/>
            </a:endParaRPr>
          </a:p>
          <a:p>
            <a:endParaRPr lang="nl-NL" sz="1400" dirty="0">
              <a:latin typeface="Arial"/>
              <a:cs typeface="Arial"/>
            </a:endParaRPr>
          </a:p>
          <a:p>
            <a:r>
              <a:rPr lang="nl-NL" sz="1400" dirty="0">
                <a:latin typeface="Arial"/>
                <a:cs typeface="Arial"/>
              </a:rPr>
              <a:t>Vink bij stap 2 minimaal 3 goede eigenschappen aan. </a:t>
            </a:r>
            <a:endParaRPr lang="nl-NL" sz="1400" u="sng" dirty="0">
              <a:latin typeface="Arial"/>
              <a:cs typeface="Arial"/>
            </a:endParaRPr>
          </a:p>
          <a:p>
            <a:pPr marL="342265" indent="-342265">
              <a:buFont typeface="Arial" panose="020B0604020202020204" pitchFamily="34" charset="0"/>
              <a:buChar char="•"/>
            </a:pPr>
            <a:endParaRPr lang="nl-NL" sz="1400"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Wat past </a:t>
            </a:r>
            <a:r>
              <a:rPr lang="en-US" b="1" err="1">
                <a:solidFill>
                  <a:schemeClr val="bg1"/>
                </a:solidFill>
                <a:latin typeface="Arial" panose="020B0604020202020204" pitchFamily="34" charset="0"/>
                <a:cs typeface="Arial" panose="020B0604020202020204" pitchFamily="34" charset="0"/>
              </a:rPr>
              <a:t>bij</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mij</a:t>
            </a:r>
            <a:r>
              <a:rPr lang="en-US" b="1">
                <a:solidFill>
                  <a:schemeClr val="bg1"/>
                </a:solidFill>
                <a:latin typeface="Arial" panose="020B0604020202020204" pitchFamily="34" charset="0"/>
                <a:cs typeface="Arial" panose="020B0604020202020204" pitchFamily="34" charset="0"/>
              </a:rPr>
              <a:t>?</a:t>
            </a:r>
            <a:endParaRPr lang="nl-NL" b="1">
              <a:solidFill>
                <a:schemeClr val="bg1"/>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E4126B43-9EA6-2B41-86CA-C29F7F1A61CF}"/>
              </a:ext>
            </a:extLst>
          </p:cNvPr>
          <p:cNvSpPr txBox="1"/>
          <p:nvPr/>
        </p:nvSpPr>
        <p:spPr>
          <a:xfrm>
            <a:off x="6947347" y="696522"/>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2: </a:t>
            </a:r>
            <a:r>
              <a:rPr lang="en-US" sz="1100" dirty="0" err="1">
                <a:solidFill>
                  <a:schemeClr val="bg1"/>
                </a:solidFill>
                <a:latin typeface="Arial"/>
                <a:cs typeface="Arial"/>
              </a:rPr>
              <a:t>Ontdekken</a:t>
            </a:r>
            <a:endParaRPr lang="nl-NL" sz="1100" dirty="0" err="1">
              <a:solidFill>
                <a:schemeClr val="bg1"/>
              </a:solidFill>
              <a:latin typeface="Arial" panose="020B0604020202020204" pitchFamily="34" charset="0"/>
              <a:cs typeface="Arial" panose="020B0604020202020204" pitchFamily="34" charset="0"/>
            </a:endParaRPr>
          </a:p>
        </p:txBody>
      </p:sp>
      <p:sp>
        <p:nvSpPr>
          <p:cNvPr id="19" name="Tekstvak 18">
            <a:extLst>
              <a:ext uri="{FF2B5EF4-FFF2-40B4-BE49-F238E27FC236}">
                <a16:creationId xmlns:a16="http://schemas.microsoft.com/office/drawing/2014/main" id="{CA7FB9A8-890E-5E46-A0B4-672ECAEA24B8}"/>
              </a:ext>
            </a:extLst>
          </p:cNvPr>
          <p:cNvSpPr txBox="1"/>
          <p:nvPr/>
        </p:nvSpPr>
        <p:spPr>
          <a:xfrm>
            <a:off x="1183211" y="3695028"/>
            <a:ext cx="5004336" cy="307777"/>
          </a:xfrm>
          <a:prstGeom prst="rect">
            <a:avLst/>
          </a:prstGeom>
          <a:noFill/>
        </p:spPr>
        <p:txBody>
          <a:bodyPr wrap="square" rtlCol="0" anchor="t">
            <a:spAutoFit/>
          </a:bodyPr>
          <a:lstStyle/>
          <a:p>
            <a:r>
              <a:rPr lang="en-US" sz="1400" dirty="0">
                <a:latin typeface="Arial"/>
                <a:cs typeface="Arial"/>
              </a:rPr>
              <a:t>Maak </a:t>
            </a:r>
            <a:r>
              <a:rPr lang="en-US" sz="1400" dirty="0" err="1">
                <a:latin typeface="Arial"/>
                <a:cs typeface="Arial"/>
              </a:rPr>
              <a:t>daarna</a:t>
            </a:r>
            <a:r>
              <a:rPr lang="en-US" sz="1400" dirty="0">
                <a:latin typeface="Arial"/>
                <a:cs typeface="Arial"/>
              </a:rPr>
              <a:t> </a:t>
            </a:r>
            <a:r>
              <a:rPr lang="en-US" sz="1400" dirty="0">
                <a:latin typeface="Arial"/>
                <a:cs typeface="Arial"/>
                <a:hlinkClick r:id="rId5"/>
              </a:rPr>
              <a:t>opdracht 4 </a:t>
            </a:r>
            <a:r>
              <a:rPr lang="en-US" sz="1400" dirty="0">
                <a:latin typeface="Arial"/>
                <a:cs typeface="Arial"/>
              </a:rPr>
              <a:t>van het </a:t>
            </a:r>
            <a:r>
              <a:rPr lang="en-US" sz="1400" dirty="0" err="1">
                <a:latin typeface="Arial"/>
                <a:cs typeface="Arial"/>
              </a:rPr>
              <a:t>werkboek</a:t>
            </a:r>
            <a:endParaRPr lang="nl-NL" sz="1400" dirty="0">
              <a:latin typeface="Arial"/>
              <a:cs typeface="Arial"/>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17" name="Afbeelding 16" descr="Afbeelding met tekening, computer, tafel&#10;&#10;Automatisch gegenereerde beschrijving">
            <a:extLst>
              <a:ext uri="{FF2B5EF4-FFF2-40B4-BE49-F238E27FC236}">
                <a16:creationId xmlns:a16="http://schemas.microsoft.com/office/drawing/2014/main" id="{89B00474-662B-E94A-A59B-BE471ADAC8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1961" y="3695028"/>
            <a:ext cx="181485" cy="357471"/>
          </a:xfrm>
          <a:prstGeom prst="rect">
            <a:avLst/>
          </a:prstGeom>
        </p:spPr>
      </p:pic>
    </p:spTree>
    <p:extLst>
      <p:ext uri="{BB962C8B-B14F-4D97-AF65-F5344CB8AC3E}">
        <p14:creationId xmlns:p14="http://schemas.microsoft.com/office/powerpoint/2010/main" val="344935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2BEEBB1-AEB6-7C45-A46B-781617086F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68"/>
            <a:ext cx="7625840" cy="747022"/>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1600438"/>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Als je gaat solliciteren is het slim om te bedenken wie jij allemaal kent. Oftewel: wie er allemaal in jouw netwerk zitten. De juiste mensen kennen is belangrijk. Wie weet kom jij via hun wel aan je baan! Want… Twee mensen kennen (en weten) meer dan één. </a:t>
            </a:r>
          </a:p>
          <a:p>
            <a:pPr marL="342265" indent="-342265">
              <a:buFont typeface="Arial" panose="020B0604020202020204" pitchFamily="34" charset="0"/>
              <a:buChar char="•"/>
            </a:pPr>
            <a:endParaRPr lang="nl-NL" sz="140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Wie ken </a:t>
            </a:r>
            <a:r>
              <a:rPr lang="en-US" b="1" err="1">
                <a:solidFill>
                  <a:schemeClr val="bg1"/>
                </a:solidFill>
                <a:latin typeface="Arial" panose="020B0604020202020204" pitchFamily="34" charset="0"/>
                <a:cs typeface="Arial" panose="020B0604020202020204" pitchFamily="34" charset="0"/>
              </a:rPr>
              <a:t>ik</a:t>
            </a:r>
            <a:r>
              <a:rPr lang="en-US" b="1">
                <a:solidFill>
                  <a:schemeClr val="bg1"/>
                </a:solidFill>
                <a:latin typeface="Arial" panose="020B0604020202020204" pitchFamily="34" charset="0"/>
                <a:cs typeface="Arial" panose="020B0604020202020204" pitchFamily="34" charset="0"/>
              </a:rPr>
              <a:t> al?</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8" name="Graphic 7" descr="Groep vrouwen">
            <a:extLst>
              <a:ext uri="{FF2B5EF4-FFF2-40B4-BE49-F238E27FC236}">
                <a16:creationId xmlns:a16="http://schemas.microsoft.com/office/drawing/2014/main" id="{54F2C4DE-ACEE-3748-BBB9-C6835AE6933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34449" y="1506053"/>
            <a:ext cx="1452941" cy="1452941"/>
          </a:xfrm>
          <a:prstGeom prst="rect">
            <a:avLst/>
          </a:prstGeom>
        </p:spPr>
      </p:pic>
      <p:sp>
        <p:nvSpPr>
          <p:cNvPr id="2" name="Tekstvak 22">
            <a:extLst>
              <a:ext uri="{FF2B5EF4-FFF2-40B4-BE49-F238E27FC236}">
                <a16:creationId xmlns:a16="http://schemas.microsoft.com/office/drawing/2014/main" id="{068359CC-C36D-494B-91EC-981F7682B23B}"/>
              </a:ext>
            </a:extLst>
          </p:cNvPr>
          <p:cNvSpPr txBox="1"/>
          <p:nvPr/>
        </p:nvSpPr>
        <p:spPr>
          <a:xfrm>
            <a:off x="6906344"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2: </a:t>
            </a:r>
            <a:r>
              <a:rPr lang="en-US" sz="1100" dirty="0" err="1">
                <a:solidFill>
                  <a:schemeClr val="bg1"/>
                </a:solidFill>
                <a:latin typeface="Arial"/>
                <a:cs typeface="Arial"/>
              </a:rPr>
              <a:t>Ontdekken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78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70467E89-1461-714D-A5FD-B68F36B2FF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68"/>
            <a:ext cx="7625840" cy="747022"/>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2246769"/>
          </a:xfrm>
          <a:prstGeom prst="rect">
            <a:avLst/>
          </a:prstGeom>
          <a:noFill/>
        </p:spPr>
        <p:txBody>
          <a:bodyPr wrap="square" rtlCol="0">
            <a:spAutoFit/>
          </a:bodyPr>
          <a:lstStyle/>
          <a:p>
            <a:r>
              <a:rPr lang="nl-NL" sz="1400" b="1">
                <a:latin typeface="Arial" panose="020B0604020202020204" pitchFamily="34" charset="0"/>
                <a:cs typeface="Arial" panose="020B0604020202020204" pitchFamily="34" charset="0"/>
              </a:rPr>
              <a:t>Wat is netwerken?</a:t>
            </a:r>
          </a:p>
          <a:p>
            <a:pPr marL="342265" indent="-342265">
              <a:buFont typeface="Arial" panose="020B0604020202020204" pitchFamily="34" charset="0"/>
              <a:buChar char="•"/>
            </a:pPr>
            <a:r>
              <a:rPr lang="nl-NL" sz="1400">
                <a:latin typeface="Arial" panose="020B0604020202020204" pitchFamily="34" charset="0"/>
                <a:cs typeface="Arial" panose="020B0604020202020204" pitchFamily="34" charset="0"/>
              </a:rPr>
              <a:t>Het leggen en onderhouden van contacten</a:t>
            </a:r>
          </a:p>
          <a:p>
            <a:pPr marL="342265" indent="-342265">
              <a:buFont typeface="Arial" panose="020B0604020202020204" pitchFamily="34" charset="0"/>
              <a:buChar char="•"/>
            </a:pPr>
            <a:r>
              <a:rPr lang="nl-NL" sz="1400">
                <a:latin typeface="Arial" panose="020B0604020202020204" pitchFamily="34" charset="0"/>
                <a:cs typeface="Arial" panose="020B0604020202020204" pitchFamily="34" charset="0"/>
              </a:rPr>
              <a:t>Die contacten kunnen je verder helpen in het vinden van een baan</a:t>
            </a:r>
          </a:p>
          <a:p>
            <a:pPr marL="342265" indent="-342265">
              <a:buFont typeface="Arial" panose="020B0604020202020204" pitchFamily="34" charset="0"/>
              <a:buChar char="•"/>
            </a:pPr>
            <a:r>
              <a:rPr lang="nl-NL" sz="1400">
                <a:latin typeface="Arial" panose="020B0604020202020204" pitchFamily="34" charset="0"/>
                <a:cs typeface="Arial" panose="020B0604020202020204" pitchFamily="34" charset="0"/>
              </a:rPr>
              <a:t>Dit zijn niet alleen vrienden en bekenden, maar ook collega's of klanten</a:t>
            </a:r>
          </a:p>
          <a:p>
            <a:pPr marL="342265" indent="-342265">
              <a:buFont typeface="Arial" panose="020B0604020202020204" pitchFamily="34" charset="0"/>
              <a:buChar char="•"/>
            </a:pPr>
            <a:r>
              <a:rPr lang="nl-NL" sz="1400">
                <a:latin typeface="Arial" panose="020B0604020202020204" pitchFamily="34" charset="0"/>
                <a:cs typeface="Arial" panose="020B0604020202020204" pitchFamily="34" charset="0"/>
              </a:rPr>
              <a:t>Doel van netwerken: om elkaar te helpen. Daarom is netwerken altijd tweerichtingsverkeer. </a:t>
            </a:r>
          </a:p>
          <a:p>
            <a:endParaRPr lang="nl-NL" sz="140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Wie ken </a:t>
            </a:r>
            <a:r>
              <a:rPr lang="en-US" b="1" err="1">
                <a:solidFill>
                  <a:schemeClr val="bg1"/>
                </a:solidFill>
                <a:latin typeface="Arial" panose="020B0604020202020204" pitchFamily="34" charset="0"/>
                <a:cs typeface="Arial" panose="020B0604020202020204" pitchFamily="34" charset="0"/>
              </a:rPr>
              <a:t>ik</a:t>
            </a:r>
            <a:r>
              <a:rPr lang="en-US" b="1">
                <a:solidFill>
                  <a:schemeClr val="bg1"/>
                </a:solidFill>
                <a:latin typeface="Arial" panose="020B0604020202020204" pitchFamily="34" charset="0"/>
                <a:cs typeface="Arial" panose="020B0604020202020204" pitchFamily="34" charset="0"/>
              </a:rPr>
              <a:t> al?</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7" name="Rechthoek 6">
            <a:extLst>
              <a:ext uri="{FF2B5EF4-FFF2-40B4-BE49-F238E27FC236}">
                <a16:creationId xmlns:a16="http://schemas.microsoft.com/office/drawing/2014/main" id="{AC7F03C5-97CE-0944-B2C4-A58337441570}"/>
              </a:ext>
            </a:extLst>
          </p:cNvPr>
          <p:cNvSpPr/>
          <p:nvPr/>
        </p:nvSpPr>
        <p:spPr>
          <a:xfrm>
            <a:off x="5330952" y="1686123"/>
            <a:ext cx="3046805" cy="2733103"/>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ening&#10;&#10;Automatisch gegenereerde beschrijving">
            <a:extLst>
              <a:ext uri="{FF2B5EF4-FFF2-40B4-BE49-F238E27FC236}">
                <a16:creationId xmlns:a16="http://schemas.microsoft.com/office/drawing/2014/main" id="{3D1689DA-B785-204F-B7EE-7138B3B431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08280" y="1731843"/>
            <a:ext cx="2731474" cy="2642693"/>
          </a:xfrm>
          <a:prstGeom prst="rect">
            <a:avLst/>
          </a:prstGeom>
        </p:spPr>
      </p:pic>
      <p:pic>
        <p:nvPicPr>
          <p:cNvPr id="12" name="Graphic 11" descr="Mannelijk profiel">
            <a:extLst>
              <a:ext uri="{FF2B5EF4-FFF2-40B4-BE49-F238E27FC236}">
                <a16:creationId xmlns:a16="http://schemas.microsoft.com/office/drawing/2014/main" id="{418E02A1-A2CA-4443-903C-58CCFA08DA3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20452" y="3041195"/>
            <a:ext cx="241051" cy="241051"/>
          </a:xfrm>
          <a:prstGeom prst="rect">
            <a:avLst/>
          </a:prstGeom>
        </p:spPr>
      </p:pic>
      <p:pic>
        <p:nvPicPr>
          <p:cNvPr id="15" name="Graphic 14" descr="Vrouwelijk profiel">
            <a:extLst>
              <a:ext uri="{FF2B5EF4-FFF2-40B4-BE49-F238E27FC236}">
                <a16:creationId xmlns:a16="http://schemas.microsoft.com/office/drawing/2014/main" id="{C5779F62-9271-CA4C-8621-AC8BE5E284D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31244" y="2629042"/>
            <a:ext cx="226172" cy="226172"/>
          </a:xfrm>
          <a:prstGeom prst="rect">
            <a:avLst/>
          </a:prstGeom>
        </p:spPr>
      </p:pic>
      <p:pic>
        <p:nvPicPr>
          <p:cNvPr id="19" name="Graphic 18" descr="Mannelijk profiel">
            <a:extLst>
              <a:ext uri="{FF2B5EF4-FFF2-40B4-BE49-F238E27FC236}">
                <a16:creationId xmlns:a16="http://schemas.microsoft.com/office/drawing/2014/main" id="{E4A6F0DA-2670-9C42-BA8F-7CAA9A5CFE4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09529" y="2802029"/>
            <a:ext cx="241051" cy="241051"/>
          </a:xfrm>
          <a:prstGeom prst="rect">
            <a:avLst/>
          </a:prstGeom>
        </p:spPr>
      </p:pic>
      <p:pic>
        <p:nvPicPr>
          <p:cNvPr id="20" name="Graphic 19" descr="Mannelijk profiel">
            <a:extLst>
              <a:ext uri="{FF2B5EF4-FFF2-40B4-BE49-F238E27FC236}">
                <a16:creationId xmlns:a16="http://schemas.microsoft.com/office/drawing/2014/main" id="{E3F53FB5-D962-5441-AEA9-19CC9586032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01019" y="2765156"/>
            <a:ext cx="241051" cy="241051"/>
          </a:xfrm>
          <a:prstGeom prst="rect">
            <a:avLst/>
          </a:prstGeom>
        </p:spPr>
      </p:pic>
      <p:pic>
        <p:nvPicPr>
          <p:cNvPr id="21" name="Graphic 20" descr="Vrouwelijk profiel">
            <a:extLst>
              <a:ext uri="{FF2B5EF4-FFF2-40B4-BE49-F238E27FC236}">
                <a16:creationId xmlns:a16="http://schemas.microsoft.com/office/drawing/2014/main" id="{80F66AC4-D20B-A04A-8077-F92537E5093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23184" y="2095642"/>
            <a:ext cx="226172" cy="226172"/>
          </a:xfrm>
          <a:prstGeom prst="rect">
            <a:avLst/>
          </a:prstGeom>
        </p:spPr>
      </p:pic>
      <p:pic>
        <p:nvPicPr>
          <p:cNvPr id="24" name="Graphic 23" descr="Vrouwelijk profiel">
            <a:extLst>
              <a:ext uri="{FF2B5EF4-FFF2-40B4-BE49-F238E27FC236}">
                <a16:creationId xmlns:a16="http://schemas.microsoft.com/office/drawing/2014/main" id="{179C250A-A077-8B43-BF5C-5A6D8F55CC1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65554" y="2629042"/>
            <a:ext cx="226172" cy="226172"/>
          </a:xfrm>
          <a:prstGeom prst="rect">
            <a:avLst/>
          </a:prstGeom>
        </p:spPr>
      </p:pic>
      <p:pic>
        <p:nvPicPr>
          <p:cNvPr id="25" name="Graphic 24" descr="Vrouwelijk profiel">
            <a:extLst>
              <a:ext uri="{FF2B5EF4-FFF2-40B4-BE49-F238E27FC236}">
                <a16:creationId xmlns:a16="http://schemas.microsoft.com/office/drawing/2014/main" id="{C6504068-5373-B94B-ACD8-C256B404C5C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03882" y="3240458"/>
            <a:ext cx="226172" cy="226172"/>
          </a:xfrm>
          <a:prstGeom prst="rect">
            <a:avLst/>
          </a:prstGeom>
        </p:spPr>
      </p:pic>
      <p:sp>
        <p:nvSpPr>
          <p:cNvPr id="2" name="Tekstvak 22">
            <a:extLst>
              <a:ext uri="{FF2B5EF4-FFF2-40B4-BE49-F238E27FC236}">
                <a16:creationId xmlns:a16="http://schemas.microsoft.com/office/drawing/2014/main" id="{6C3FD18B-9389-4523-911C-006FA25AB62E}"/>
              </a:ext>
            </a:extLst>
          </p:cNvPr>
          <p:cNvSpPr txBox="1"/>
          <p:nvPr/>
        </p:nvSpPr>
        <p:spPr>
          <a:xfrm>
            <a:off x="6922673" y="69482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2: </a:t>
            </a:r>
            <a:r>
              <a:rPr lang="en-US" sz="1100" dirty="0" err="1">
                <a:solidFill>
                  <a:schemeClr val="bg1"/>
                </a:solidFill>
                <a:latin typeface="Arial"/>
                <a:cs typeface="Arial"/>
              </a:rPr>
              <a:t>Ontdekken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094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10422BC-3719-CE4E-B2AD-ABB9C5162C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080" y="446668"/>
            <a:ext cx="7625840" cy="747022"/>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2031325"/>
          </a:xfrm>
          <a:prstGeom prst="rect">
            <a:avLst/>
          </a:prstGeom>
          <a:noFill/>
        </p:spPr>
        <p:txBody>
          <a:bodyPr wrap="square" rtlCol="0">
            <a:spAutoFit/>
          </a:bodyPr>
          <a:lstStyle/>
          <a:p>
            <a:pPr marL="342265" indent="-342265"/>
            <a:r>
              <a:rPr lang="nl-NL" sz="1400" b="1">
                <a:latin typeface="Arial" panose="020B0604020202020204" pitchFamily="34" charset="0"/>
                <a:cs typeface="Arial" panose="020B0604020202020204" pitchFamily="34" charset="0"/>
              </a:rPr>
              <a:t>Waarom is netwerken belangrijk?</a:t>
            </a:r>
          </a:p>
          <a:p>
            <a:r>
              <a:rPr lang="nl-NL" sz="1400">
                <a:latin typeface="Arial" panose="020B0604020202020204" pitchFamily="34" charset="0"/>
                <a:cs typeface="Arial" panose="020B0604020202020204" pitchFamily="34" charset="0"/>
              </a:rPr>
              <a:t>Bij zo'n 70% van de vacatures worden deze banen toegekend aan mensen die in een bepaald netwerk zitten. Dat betekent dat als je via via op een baan solliciteert de kans veel groter is dat je wordt aangenomen. Maar 30% van de vacatures wordt vervuld door mensen die een normale sollicitatie procedure doorlopen. </a:t>
            </a:r>
          </a:p>
          <a:p>
            <a:endParaRPr lang="nl-NL" sz="140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Wie ken </a:t>
            </a:r>
            <a:r>
              <a:rPr lang="en-US" b="1" err="1">
                <a:solidFill>
                  <a:schemeClr val="bg1"/>
                </a:solidFill>
                <a:latin typeface="Arial" panose="020B0604020202020204" pitchFamily="34" charset="0"/>
                <a:cs typeface="Arial" panose="020B0604020202020204" pitchFamily="34" charset="0"/>
              </a:rPr>
              <a:t>ik</a:t>
            </a:r>
            <a:r>
              <a:rPr lang="en-US" b="1">
                <a:solidFill>
                  <a:schemeClr val="bg1"/>
                </a:solidFill>
                <a:latin typeface="Arial" panose="020B0604020202020204" pitchFamily="34" charset="0"/>
                <a:cs typeface="Arial" panose="020B0604020202020204" pitchFamily="34" charset="0"/>
              </a:rPr>
              <a:t> al?</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7" name="Rechthoek 6">
            <a:extLst>
              <a:ext uri="{FF2B5EF4-FFF2-40B4-BE49-F238E27FC236}">
                <a16:creationId xmlns:a16="http://schemas.microsoft.com/office/drawing/2014/main" id="{AC7F03C5-97CE-0944-B2C4-A58337441570}"/>
              </a:ext>
            </a:extLst>
          </p:cNvPr>
          <p:cNvSpPr/>
          <p:nvPr/>
        </p:nvSpPr>
        <p:spPr>
          <a:xfrm>
            <a:off x="5422501" y="1620515"/>
            <a:ext cx="2962419" cy="258400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8CCAAFD-5C9A-2441-8A4A-A244008C983F}"/>
              </a:ext>
            </a:extLst>
          </p:cNvPr>
          <p:cNvSpPr/>
          <p:nvPr/>
        </p:nvSpPr>
        <p:spPr>
          <a:xfrm>
            <a:off x="5724509" y="1896856"/>
            <a:ext cx="2344076" cy="2031325"/>
          </a:xfrm>
          <a:prstGeom prst="rect">
            <a:avLst/>
          </a:prstGeom>
        </p:spPr>
        <p:txBody>
          <a:bodyPr wrap="square" anchor="t">
            <a:spAutoFit/>
          </a:bodyPr>
          <a:lstStyle/>
          <a:p>
            <a:pPr algn="ctr"/>
            <a:r>
              <a:rPr lang="nl-NL" sz="1400">
                <a:solidFill>
                  <a:schemeClr val="bg1"/>
                </a:solidFill>
                <a:latin typeface="Arial"/>
                <a:cs typeface="Arial"/>
              </a:rPr>
              <a:t>Bijvoorbeeld: De kapper om de hoek die de vacature voor een stageplek niet op LinkedIn zet, maar iemand aanneemt die hij via via kent. Zelf je netwerk benaderen kan dus iets opleveren. </a:t>
            </a:r>
          </a:p>
        </p:txBody>
      </p:sp>
      <p:sp>
        <p:nvSpPr>
          <p:cNvPr id="2" name="Tekstvak 22">
            <a:extLst>
              <a:ext uri="{FF2B5EF4-FFF2-40B4-BE49-F238E27FC236}">
                <a16:creationId xmlns:a16="http://schemas.microsoft.com/office/drawing/2014/main" id="{32CFC55D-1525-4490-82DD-0A87CA7BF1DE}"/>
              </a:ext>
            </a:extLst>
          </p:cNvPr>
          <p:cNvSpPr txBox="1"/>
          <p:nvPr/>
        </p:nvSpPr>
        <p:spPr>
          <a:xfrm>
            <a:off x="6935736"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2: </a:t>
            </a:r>
            <a:r>
              <a:rPr lang="en-US" sz="1100" dirty="0" err="1">
                <a:solidFill>
                  <a:schemeClr val="bg1"/>
                </a:solidFill>
                <a:latin typeface="Arial"/>
                <a:cs typeface="Arial"/>
              </a:rPr>
              <a:t>Ontdekken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94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971E9540-4438-5F40-A968-3D6DFB416A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68"/>
            <a:ext cx="7625840" cy="747022"/>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1815882"/>
          </a:xfrm>
          <a:prstGeom prst="rect">
            <a:avLst/>
          </a:prstGeom>
          <a:noFill/>
        </p:spPr>
        <p:txBody>
          <a:bodyPr wrap="square" rtlCol="0">
            <a:spAutoFit/>
          </a:bodyPr>
          <a:lstStyle/>
          <a:p>
            <a:pPr marL="342265" indent="-342265">
              <a:buFont typeface="Arial" panose="020B0604020202020204" pitchFamily="34" charset="0"/>
              <a:buChar char="•"/>
            </a:pPr>
            <a:r>
              <a:rPr lang="nl-NL" sz="1400">
                <a:latin typeface="Arial" panose="020B0604020202020204" pitchFamily="34" charset="0"/>
                <a:cs typeface="Arial" panose="020B0604020202020204" pitchFamily="34" charset="0"/>
              </a:rPr>
              <a:t>Welke verschillende manieren zijn er om te netwerken (zowel offline als online)? Schrijf ze op! </a:t>
            </a:r>
            <a:r>
              <a:rPr lang="nl-NL" sz="1400" i="1">
                <a:latin typeface="Arial" panose="020B0604020202020204" pitchFamily="34" charset="0"/>
                <a:cs typeface="Arial" panose="020B0604020202020204" pitchFamily="34" charset="0"/>
              </a:rPr>
              <a:t>Bijvoorbeeld: tijdens een verjaardagsfeest, via Instagram etc</a:t>
            </a:r>
            <a:r>
              <a:rPr lang="nl-NL" sz="1400">
                <a:latin typeface="Arial" panose="020B0604020202020204" pitchFamily="34" charset="0"/>
                <a:cs typeface="Arial" panose="020B0604020202020204" pitchFamily="34" charset="0"/>
              </a:rPr>
              <a:t>.</a:t>
            </a:r>
            <a:endParaRPr lang="nl-NL" sz="1400" i="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400">
              <a:latin typeface="Arial" panose="020B0604020202020204" pitchFamily="34" charset="0"/>
              <a:cs typeface="Arial" panose="020B0604020202020204" pitchFamily="34" charset="0"/>
            </a:endParaRPr>
          </a:p>
          <a:p>
            <a:pPr marL="342265" indent="-342265">
              <a:buFont typeface="Arial" panose="020B0604020202020204" pitchFamily="34" charset="0"/>
              <a:buChar char="•"/>
            </a:pPr>
            <a:r>
              <a:rPr lang="nl-NL" sz="1400">
                <a:latin typeface="Arial" panose="020B0604020202020204" pitchFamily="34" charset="0"/>
                <a:cs typeface="Arial" panose="020B0604020202020204" pitchFamily="34" charset="0"/>
              </a:rPr>
              <a:t>Hoe kan je jouw netwerk gebruiken bij het solliciteren? Bedenk wat iemand voor jou kan doen.</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Wie ken </a:t>
            </a:r>
            <a:r>
              <a:rPr lang="en-US" b="1" err="1">
                <a:solidFill>
                  <a:schemeClr val="bg1"/>
                </a:solidFill>
                <a:latin typeface="Arial" panose="020B0604020202020204" pitchFamily="34" charset="0"/>
                <a:cs typeface="Arial" panose="020B0604020202020204" pitchFamily="34" charset="0"/>
              </a:rPr>
              <a:t>ik</a:t>
            </a:r>
            <a:r>
              <a:rPr lang="en-US" b="1">
                <a:solidFill>
                  <a:schemeClr val="bg1"/>
                </a:solidFill>
                <a:latin typeface="Arial" panose="020B0604020202020204" pitchFamily="34" charset="0"/>
                <a:cs typeface="Arial" panose="020B0604020202020204" pitchFamily="34" charset="0"/>
              </a:rPr>
              <a:t> al?</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11" name="Tekstvak 10">
            <a:extLst>
              <a:ext uri="{FF2B5EF4-FFF2-40B4-BE49-F238E27FC236}">
                <a16:creationId xmlns:a16="http://schemas.microsoft.com/office/drawing/2014/main" id="{1A5E23A1-8701-1141-964F-81C8671C6798}"/>
              </a:ext>
            </a:extLst>
          </p:cNvPr>
          <p:cNvSpPr txBox="1"/>
          <p:nvPr/>
        </p:nvSpPr>
        <p:spPr>
          <a:xfrm>
            <a:off x="1121305" y="3506640"/>
            <a:ext cx="5004336" cy="523220"/>
          </a:xfrm>
          <a:prstGeom prst="rect">
            <a:avLst/>
          </a:prstGeom>
          <a:noFill/>
        </p:spPr>
        <p:txBody>
          <a:bodyPr wrap="square" rtlCol="0" anchor="t">
            <a:spAutoFit/>
          </a:bodyPr>
          <a:lstStyle/>
          <a:p>
            <a:r>
              <a:rPr lang="nl-NL" sz="1400" dirty="0">
                <a:latin typeface="Arial"/>
                <a:cs typeface="Arial"/>
              </a:rPr>
              <a:t>Breng nu je eigen netwerk in kaart met </a:t>
            </a:r>
            <a:r>
              <a:rPr lang="nl-NL" sz="1400" dirty="0">
                <a:latin typeface="Arial"/>
                <a:cs typeface="Arial"/>
                <a:hlinkClick r:id="rId4"/>
              </a:rPr>
              <a:t>opdracht 5 </a:t>
            </a:r>
            <a:endParaRPr lang="nl-NL" sz="1400" dirty="0">
              <a:latin typeface="Arial" panose="020B0604020202020204" pitchFamily="34" charset="0"/>
              <a:cs typeface="Arial" panose="020B0604020202020204" pitchFamily="34" charset="0"/>
            </a:endParaRPr>
          </a:p>
          <a:p>
            <a:r>
              <a:rPr lang="nl-NL" sz="1400" dirty="0">
                <a:latin typeface="Arial"/>
                <a:cs typeface="Arial"/>
              </a:rPr>
              <a:t>van het werkboek.</a:t>
            </a:r>
          </a:p>
        </p:txBody>
      </p:sp>
      <p:pic>
        <p:nvPicPr>
          <p:cNvPr id="15" name="Afbeelding 14" descr="Afbeelding met tekening, computer, tafel&#10;&#10;Automatisch gegenereerde beschrijving">
            <a:extLst>
              <a:ext uri="{FF2B5EF4-FFF2-40B4-BE49-F238E27FC236}">
                <a16:creationId xmlns:a16="http://schemas.microsoft.com/office/drawing/2014/main" id="{62442520-C101-C14D-A5FC-398DD5BC34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1961" y="3493148"/>
            <a:ext cx="181485" cy="357471"/>
          </a:xfrm>
          <a:prstGeom prst="rect">
            <a:avLst/>
          </a:prstGeom>
        </p:spPr>
      </p:pic>
      <p:sp>
        <p:nvSpPr>
          <p:cNvPr id="2" name="Tekstvak 22">
            <a:extLst>
              <a:ext uri="{FF2B5EF4-FFF2-40B4-BE49-F238E27FC236}">
                <a16:creationId xmlns:a16="http://schemas.microsoft.com/office/drawing/2014/main" id="{858C797D-D643-4C3A-B523-7D059883045D}"/>
              </a:ext>
            </a:extLst>
          </p:cNvPr>
          <p:cNvSpPr txBox="1"/>
          <p:nvPr/>
        </p:nvSpPr>
        <p:spPr>
          <a:xfrm>
            <a:off x="6921947" y="696522"/>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2: </a:t>
            </a:r>
            <a:r>
              <a:rPr lang="en-US" sz="1100" dirty="0" err="1">
                <a:solidFill>
                  <a:schemeClr val="bg1"/>
                </a:solidFill>
                <a:latin typeface="Arial"/>
                <a:cs typeface="Arial"/>
              </a:rPr>
              <a:t>Ontdekken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0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B3C386F3-C6A3-554C-BFB7-647F3BB14B28}"/>
              </a:ext>
            </a:extLst>
          </p:cNvPr>
          <p:cNvSpPr txBox="1"/>
          <p:nvPr/>
        </p:nvSpPr>
        <p:spPr>
          <a:xfrm>
            <a:off x="2588254" y="2142130"/>
            <a:ext cx="4684755" cy="461665"/>
          </a:xfrm>
          <a:prstGeom prst="rect">
            <a:avLst/>
          </a:prstGeom>
          <a:noFill/>
        </p:spPr>
        <p:txBody>
          <a:bodyPr wrap="square" rtlCol="0" anchor="t">
            <a:spAutoFit/>
          </a:bodyPr>
          <a:lstStyle/>
          <a:p>
            <a:pPr algn="ctr"/>
            <a:r>
              <a:rPr lang="en-US" sz="2400" b="1" dirty="0">
                <a:solidFill>
                  <a:srgbClr val="3C0066"/>
                </a:solidFill>
                <a:latin typeface="Arial"/>
                <a:cs typeface="Arial"/>
              </a:rPr>
              <a:t>Wat </a:t>
            </a:r>
            <a:r>
              <a:rPr lang="en-US" sz="2400" b="1" dirty="0" err="1">
                <a:solidFill>
                  <a:srgbClr val="3C0066"/>
                </a:solidFill>
                <a:latin typeface="Arial"/>
                <a:cs typeface="Arial"/>
              </a:rPr>
              <a:t>heb</a:t>
            </a:r>
            <a:r>
              <a:rPr lang="en-US" sz="2400" b="1" dirty="0">
                <a:solidFill>
                  <a:srgbClr val="3C0066"/>
                </a:solidFill>
                <a:latin typeface="Arial"/>
                <a:cs typeface="Arial"/>
              </a:rPr>
              <a:t> je </a:t>
            </a:r>
            <a:r>
              <a:rPr lang="en-US" sz="2400" b="1" dirty="0" err="1">
                <a:solidFill>
                  <a:srgbClr val="3C0066"/>
                </a:solidFill>
                <a:latin typeface="Arial"/>
                <a:cs typeface="Arial"/>
              </a:rPr>
              <a:t>vandaag</a:t>
            </a:r>
            <a:r>
              <a:rPr lang="en-US" sz="2400" b="1" dirty="0">
                <a:solidFill>
                  <a:srgbClr val="3C0066"/>
                </a:solidFill>
                <a:latin typeface="Arial"/>
                <a:cs typeface="Arial"/>
              </a:rPr>
              <a:t> </a:t>
            </a:r>
            <a:r>
              <a:rPr lang="en-US" sz="2400" b="1" dirty="0" err="1">
                <a:solidFill>
                  <a:srgbClr val="3C0066"/>
                </a:solidFill>
                <a:latin typeface="Arial"/>
                <a:cs typeface="Arial"/>
              </a:rPr>
              <a:t>geleerd</a:t>
            </a:r>
            <a:r>
              <a:rPr lang="en-US" sz="2400" b="1" dirty="0">
                <a:solidFill>
                  <a:srgbClr val="3C0066"/>
                </a:solidFill>
                <a:latin typeface="Arial"/>
                <a:cs typeface="Arial"/>
              </a:rPr>
              <a:t>?</a:t>
            </a:r>
            <a:endParaRPr lang="nl-NL" sz="2400" b="1">
              <a:solidFill>
                <a:srgbClr val="3C0066"/>
              </a:solidFill>
              <a:latin typeface="Arial"/>
              <a:cs typeface="Arial"/>
            </a:endParaRPr>
          </a:p>
        </p:txBody>
      </p:sp>
      <p:sp>
        <p:nvSpPr>
          <p:cNvPr id="19" name="Tekstvak 18">
            <a:extLst>
              <a:ext uri="{FF2B5EF4-FFF2-40B4-BE49-F238E27FC236}">
                <a16:creationId xmlns:a16="http://schemas.microsoft.com/office/drawing/2014/main" id="{84F317BA-F11E-F343-96E6-CE6B52976B4A}"/>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8" name="Afbeelding 7" descr="Afbeelding met tekening, computer, tafel&#10;&#10;Automatisch gegenereerde beschrijving">
            <a:extLst>
              <a:ext uri="{FF2B5EF4-FFF2-40B4-BE49-F238E27FC236}">
                <a16:creationId xmlns:a16="http://schemas.microsoft.com/office/drawing/2014/main" id="{ED6EA760-964B-EF42-8429-D30178537E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87104" y="2156959"/>
            <a:ext cx="220450" cy="432155"/>
          </a:xfrm>
          <a:prstGeom prst="rect">
            <a:avLst/>
          </a:prstGeom>
        </p:spPr>
      </p:pic>
    </p:spTree>
    <p:extLst>
      <p:ext uri="{BB962C8B-B14F-4D97-AF65-F5344CB8AC3E}">
        <p14:creationId xmlns:p14="http://schemas.microsoft.com/office/powerpoint/2010/main" val="97034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2083" y="594980"/>
            <a:ext cx="7799833" cy="3953540"/>
          </a:xfrm>
          <a:solidFill>
            <a:srgbClr val="00A39D"/>
          </a:solidFill>
        </p:spPr>
        <p:txBody>
          <a:bodyPr anchor="t"/>
          <a:lstStyle/>
          <a:p>
            <a:pPr marL="12700" indent="-12700" algn="ct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sp>
        <p:nvSpPr>
          <p:cNvPr id="8" name="Rechthoek 7">
            <a:extLst>
              <a:ext uri="{FF2B5EF4-FFF2-40B4-BE49-F238E27FC236}">
                <a16:creationId xmlns:a16="http://schemas.microsoft.com/office/drawing/2014/main" id="{BECA4A73-4894-7A48-8A1C-13D451A512B4}"/>
              </a:ext>
            </a:extLst>
          </p:cNvPr>
          <p:cNvSpPr/>
          <p:nvPr/>
        </p:nvSpPr>
        <p:spPr>
          <a:xfrm>
            <a:off x="2134551" y="2094696"/>
            <a:ext cx="4874896" cy="1692771"/>
          </a:xfrm>
          <a:prstGeom prst="rect">
            <a:avLst/>
          </a:prstGeom>
        </p:spPr>
        <p:txBody>
          <a:bodyPr wrap="square" anchor="t">
            <a:spAutoFit/>
          </a:bodyPr>
          <a:lstStyle/>
          <a:p>
            <a:pPr algn="ctr"/>
            <a:r>
              <a:rPr lang="nl-NL" sz="2800" b="1" dirty="0">
                <a:solidFill>
                  <a:schemeClr val="bg1"/>
                </a:solidFill>
                <a:latin typeface="Arial"/>
                <a:cs typeface="Arial"/>
              </a:rPr>
              <a:t>3: Aan de slag!</a:t>
            </a:r>
            <a:endParaRPr lang="nl-NL" dirty="0">
              <a:solidFill>
                <a:schemeClr val="bg1"/>
              </a:solidFill>
              <a:latin typeface="Calibri"/>
              <a:cs typeface="Calibri"/>
            </a:endParaRPr>
          </a:p>
          <a:p>
            <a:pPr algn="ctr"/>
            <a:endParaRPr lang="nl-NL" sz="1600" dirty="0">
              <a:solidFill>
                <a:schemeClr val="bg1"/>
              </a:solidFill>
              <a:latin typeface="Arial"/>
              <a:cs typeface="Arial"/>
            </a:endParaRPr>
          </a:p>
          <a:p>
            <a:pPr algn="ctr"/>
            <a:r>
              <a:rPr lang="nl-NL" sz="1600" dirty="0">
                <a:solidFill>
                  <a:schemeClr val="bg1"/>
                </a:solidFill>
                <a:latin typeface="Arial"/>
                <a:cs typeface="Arial"/>
              </a:rPr>
              <a:t>Je gaat zoeken naar een vacature </a:t>
            </a:r>
            <a:endParaRPr lang="nl-NL" sz="1600" dirty="0">
              <a:solidFill>
                <a:schemeClr val="bg1"/>
              </a:solidFill>
              <a:latin typeface="Calibri"/>
              <a:cs typeface="Calibri"/>
            </a:endParaRPr>
          </a:p>
          <a:p>
            <a:pPr algn="ctr"/>
            <a:r>
              <a:rPr lang="nl-NL" sz="1600" dirty="0">
                <a:solidFill>
                  <a:schemeClr val="bg1"/>
                </a:solidFill>
                <a:latin typeface="Arial"/>
                <a:cs typeface="Arial"/>
              </a:rPr>
              <a:t>en een cv opstellen</a:t>
            </a:r>
            <a:endParaRPr lang="nl-NL" sz="1600">
              <a:solidFill>
                <a:schemeClr val="bg1"/>
              </a:solidFill>
              <a:ea typeface="+mn-lt"/>
              <a:cs typeface="+mn-lt"/>
            </a:endParaRPr>
          </a:p>
          <a:p>
            <a:pPr algn="ctr"/>
            <a:endParaRPr lang="nl-NL" sz="2800" b="1" dirty="0">
              <a:solidFill>
                <a:schemeClr val="bg1"/>
              </a:solidFill>
              <a:latin typeface="Arial"/>
              <a:cs typeface="Arial"/>
            </a:endParaRPr>
          </a:p>
        </p:txBody>
      </p:sp>
      <p:pic>
        <p:nvPicPr>
          <p:cNvPr id="14" name="Afbeelding 13" descr="Afbeelding met tekening&#10;&#10;Automatisch gegenereerde beschrijving">
            <a:extLst>
              <a:ext uri="{FF2B5EF4-FFF2-40B4-BE49-F238E27FC236}">
                <a16:creationId xmlns:a16="http://schemas.microsoft.com/office/drawing/2014/main" id="{D644B4A0-9F7B-2D47-AFE0-6478955BFD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083" y="594980"/>
            <a:ext cx="1336061" cy="482618"/>
          </a:xfrm>
          <a:prstGeom prst="rect">
            <a:avLst/>
          </a:prstGeom>
        </p:spPr>
      </p:pic>
      <p:sp>
        <p:nvSpPr>
          <p:cNvPr id="16" name="Rechthoekige driehoek 15">
            <a:extLst>
              <a:ext uri="{FF2B5EF4-FFF2-40B4-BE49-F238E27FC236}">
                <a16:creationId xmlns:a16="http://schemas.microsoft.com/office/drawing/2014/main" id="{64FF7A2E-0A74-1542-A81B-8D931BAE349D}"/>
              </a:ext>
            </a:extLst>
          </p:cNvPr>
          <p:cNvSpPr/>
          <p:nvPr/>
        </p:nvSpPr>
        <p:spPr>
          <a:xfrm rot="16200000">
            <a:off x="6495150" y="2571754"/>
            <a:ext cx="1976766" cy="1976766"/>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286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64369" y="591070"/>
            <a:ext cx="7815261" cy="3961360"/>
          </a:xfrm>
          <a:solidFill>
            <a:srgbClr val="006699"/>
          </a:solidFill>
        </p:spPr>
        <p:txBody>
          <a:bodyPr anchor="t"/>
          <a:lstStyle/>
          <a:p>
            <a:pPr marL="12700" indent="-12700" algn="ctr"/>
            <a:br>
              <a:rPr lang="nl-NL" sz="2400">
                <a:solidFill>
                  <a:schemeClr val="bg1"/>
                </a:solidFill>
              </a:rPr>
            </a:br>
            <a:br>
              <a:rPr lang="nl-NL" sz="2400">
                <a:solidFill>
                  <a:schemeClr val="bg1"/>
                </a:solidFill>
              </a:rPr>
            </a:br>
            <a:br>
              <a:rPr lang="nl-NL" sz="2400">
                <a:solidFill>
                  <a:schemeClr val="bg1"/>
                </a:solidFill>
              </a:rPr>
            </a:br>
            <a:br>
              <a:rPr lang="nl-NL" sz="2400">
                <a:solidFill>
                  <a:schemeClr val="bg1"/>
                </a:solidFill>
              </a:rPr>
            </a:br>
            <a:br>
              <a:rPr lang="nl-NL" sz="2400">
                <a:solidFill>
                  <a:schemeClr val="bg1"/>
                </a:solidFill>
              </a:rPr>
            </a:br>
            <a:endParaRPr lang="nl-NL" sz="2400">
              <a:solidFill>
                <a:schemeClr val="bg1"/>
              </a:solidFill>
            </a:endParaRPr>
          </a:p>
        </p:txBody>
      </p:sp>
      <p:sp>
        <p:nvSpPr>
          <p:cNvPr id="8" name="Rechthoek 7">
            <a:extLst>
              <a:ext uri="{FF2B5EF4-FFF2-40B4-BE49-F238E27FC236}">
                <a16:creationId xmlns:a16="http://schemas.microsoft.com/office/drawing/2014/main" id="{BECA4A73-4894-7A48-8A1C-13D451A512B4}"/>
              </a:ext>
            </a:extLst>
          </p:cNvPr>
          <p:cNvSpPr/>
          <p:nvPr/>
        </p:nvSpPr>
        <p:spPr>
          <a:xfrm>
            <a:off x="2129728" y="2310542"/>
            <a:ext cx="4884541" cy="523220"/>
          </a:xfrm>
          <a:prstGeom prst="rect">
            <a:avLst/>
          </a:prstGeom>
        </p:spPr>
        <p:txBody>
          <a:bodyPr wrap="square" anchor="t">
            <a:spAutoFit/>
          </a:bodyPr>
          <a:lstStyle/>
          <a:p>
            <a:pPr algn="ctr"/>
            <a:r>
              <a:rPr lang="nl-NL" sz="2800" b="1" dirty="0">
                <a:solidFill>
                  <a:schemeClr val="bg1"/>
                </a:solidFill>
                <a:latin typeface="Arial"/>
                <a:cs typeface="Arial"/>
              </a:rPr>
              <a:t>1: Oriënteren</a:t>
            </a:r>
            <a:endParaRPr lang="nl-NL" sz="2800" b="1" dirty="0">
              <a:solidFill>
                <a:schemeClr val="bg1"/>
              </a:solidFill>
              <a:latin typeface="Arial" panose="020B0604020202020204" pitchFamily="34" charset="0"/>
              <a:cs typeface="Arial" panose="020B0604020202020204" pitchFamily="34" charset="0"/>
            </a:endParaRPr>
          </a:p>
        </p:txBody>
      </p:sp>
      <p:pic>
        <p:nvPicPr>
          <p:cNvPr id="14" name="Afbeelding 13" descr="Afbeelding met tekening&#10;&#10;Automatisch gegenereerde beschrijving">
            <a:extLst>
              <a:ext uri="{FF2B5EF4-FFF2-40B4-BE49-F238E27FC236}">
                <a16:creationId xmlns:a16="http://schemas.microsoft.com/office/drawing/2014/main" id="{D644B4A0-9F7B-2D47-AFE0-6478955BFD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369" y="591070"/>
            <a:ext cx="1338704" cy="483573"/>
          </a:xfrm>
          <a:prstGeom prst="rect">
            <a:avLst/>
          </a:prstGeom>
        </p:spPr>
      </p:pic>
      <p:sp>
        <p:nvSpPr>
          <p:cNvPr id="16" name="Rechthoekige driehoek 15">
            <a:extLst>
              <a:ext uri="{FF2B5EF4-FFF2-40B4-BE49-F238E27FC236}">
                <a16:creationId xmlns:a16="http://schemas.microsoft.com/office/drawing/2014/main" id="{64FF7A2E-0A74-1542-A81B-8D931BAE349D}"/>
              </a:ext>
            </a:extLst>
          </p:cNvPr>
          <p:cNvSpPr/>
          <p:nvPr/>
        </p:nvSpPr>
        <p:spPr>
          <a:xfrm rot="16200000">
            <a:off x="6498954" y="2571754"/>
            <a:ext cx="1980676" cy="1980676"/>
          </a:xfrm>
          <a:prstGeom prst="rtTriangle">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203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0B6C106-AA89-BF42-8323-DC27FE5545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1508" y="446658"/>
            <a:ext cx="7625840" cy="747022"/>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2031325"/>
          </a:xfrm>
          <a:prstGeom prst="rect">
            <a:avLst/>
          </a:prstGeom>
          <a:noFill/>
        </p:spPr>
        <p:txBody>
          <a:bodyPr wrap="square" rtlCol="0">
            <a:spAutoFit/>
          </a:bodyPr>
          <a:lstStyle/>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Op welke plekken (online en offline) kan je vacatures vinden?</a:t>
            </a:r>
          </a:p>
          <a:p>
            <a:pPr marL="285750" indent="-285750">
              <a:buFont typeface="Arial" panose="020B0604020202020204" pitchFamily="34" charset="0"/>
              <a:buChar char="•"/>
            </a:pPr>
            <a:endParaRPr lang="nl-NL"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Denk aan: </a:t>
            </a:r>
          </a:p>
          <a:p>
            <a:pPr marL="742939" lvl="1" indent="-285750">
              <a:buFont typeface="Arial" panose="020B0604020202020204" pitchFamily="34" charset="0"/>
              <a:buChar char="•"/>
            </a:pPr>
            <a:r>
              <a:rPr lang="nl-NL" sz="1400">
                <a:latin typeface="Arial" panose="020B0604020202020204" pitchFamily="34" charset="0"/>
                <a:cs typeface="Arial" panose="020B0604020202020204" pitchFamily="34" charset="0"/>
              </a:rPr>
              <a:t>Websites, </a:t>
            </a:r>
          </a:p>
          <a:p>
            <a:pPr marL="742939" lvl="1" indent="-285750">
              <a:buFont typeface="Arial" panose="020B0604020202020204" pitchFamily="34" charset="0"/>
              <a:buChar char="•"/>
            </a:pPr>
            <a:r>
              <a:rPr lang="nl-NL" sz="1400" err="1">
                <a:latin typeface="Arial" panose="020B0604020202020204" pitchFamily="34" charset="0"/>
                <a:cs typeface="Arial" panose="020B0604020202020204" pitchFamily="34" charset="0"/>
              </a:rPr>
              <a:t>Social</a:t>
            </a:r>
            <a:r>
              <a:rPr lang="nl-NL" sz="1400">
                <a:latin typeface="Arial" panose="020B0604020202020204" pitchFamily="34" charset="0"/>
                <a:cs typeface="Arial" panose="020B0604020202020204" pitchFamily="34" charset="0"/>
              </a:rPr>
              <a:t> media, </a:t>
            </a:r>
          </a:p>
          <a:p>
            <a:pPr marL="742939" lvl="1" indent="-285750">
              <a:buFont typeface="Arial" panose="020B0604020202020204" pitchFamily="34" charset="0"/>
              <a:buChar char="•"/>
            </a:pPr>
            <a:r>
              <a:rPr lang="nl-NL" sz="1400">
                <a:latin typeface="Arial" panose="020B0604020202020204" pitchFamily="34" charset="0"/>
                <a:cs typeface="Arial" panose="020B0604020202020204" pitchFamily="34" charset="0"/>
              </a:rPr>
              <a:t>Kranten,</a:t>
            </a:r>
          </a:p>
          <a:p>
            <a:pPr marL="742939" lvl="1" indent="-285750">
              <a:buFont typeface="Arial" panose="020B0604020202020204" pitchFamily="34" charset="0"/>
              <a:buChar char="•"/>
            </a:pPr>
            <a:r>
              <a:rPr lang="nl-NL" sz="1400">
                <a:latin typeface="Arial" panose="020B0604020202020204" pitchFamily="34" charset="0"/>
                <a:cs typeface="Arial" panose="020B0604020202020204" pitchFamily="34" charset="0"/>
              </a:rPr>
              <a:t>……………</a:t>
            </a:r>
          </a:p>
          <a:p>
            <a:pPr marL="742939" lvl="1" indent="-285750">
              <a:buFont typeface="Arial" panose="020B0604020202020204" pitchFamily="34" charset="0"/>
              <a:buChar char="•"/>
            </a:pPr>
            <a:r>
              <a:rPr lang="nl-NL" sz="1400">
                <a:latin typeface="Arial" panose="020B0604020202020204" pitchFamily="34" charset="0"/>
                <a:cs typeface="Arial" panose="020B0604020202020204" pitchFamily="34" charset="0"/>
              </a:rPr>
              <a:t>……………</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Vacatures</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zoeken</a:t>
            </a:r>
            <a:endParaRPr lang="nl-NL" b="1">
              <a:solidFill>
                <a:schemeClr val="bg1"/>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E4126B43-9EA6-2B41-86CA-C29F7F1A61CF}"/>
              </a:ext>
            </a:extLst>
          </p:cNvPr>
          <p:cNvSpPr txBox="1"/>
          <p:nvPr/>
        </p:nvSpPr>
        <p:spPr>
          <a:xfrm>
            <a:off x="6935736"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3: </a:t>
            </a:r>
            <a:r>
              <a:rPr lang="en-US" sz="1100" dirty="0" err="1">
                <a:solidFill>
                  <a:schemeClr val="bg1"/>
                </a:solidFill>
                <a:latin typeface="Arial"/>
                <a:cs typeface="Arial"/>
              </a:rPr>
              <a:t>Aan</a:t>
            </a:r>
            <a:r>
              <a:rPr lang="en-US" sz="1100" dirty="0">
                <a:solidFill>
                  <a:schemeClr val="bg1"/>
                </a:solidFill>
                <a:latin typeface="Arial"/>
                <a:cs typeface="Arial"/>
              </a:rPr>
              <a:t> de slag!</a:t>
            </a:r>
            <a:endParaRPr lang="nl-NL" sz="1100">
              <a:solidFill>
                <a:schemeClr val="bg1"/>
              </a:solidFill>
              <a:latin typeface="Arial"/>
              <a:cs typeface="Arial"/>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Tree>
    <p:extLst>
      <p:ext uri="{BB962C8B-B14F-4D97-AF65-F5344CB8AC3E}">
        <p14:creationId xmlns:p14="http://schemas.microsoft.com/office/powerpoint/2010/main" val="126108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34862065-A804-B342-945F-62690AE06E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447" y="1566109"/>
            <a:ext cx="178828" cy="352237"/>
          </a:xfrm>
          <a:prstGeom prst="rect">
            <a:avLst/>
          </a:prstGeom>
        </p:spPr>
      </p:pic>
      <p:pic>
        <p:nvPicPr>
          <p:cNvPr id="15" name="Afbeelding 14">
            <a:extLst>
              <a:ext uri="{FF2B5EF4-FFF2-40B4-BE49-F238E27FC236}">
                <a16:creationId xmlns:a16="http://schemas.microsoft.com/office/drawing/2014/main" id="{A679AA8F-2B08-F04F-9AAB-B280FF017A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508" y="446658"/>
            <a:ext cx="7625840" cy="747022"/>
          </a:xfrm>
          <a:prstGeom prst="rect">
            <a:avLst/>
          </a:prstGeom>
        </p:spPr>
      </p:pic>
      <p:sp>
        <p:nvSpPr>
          <p:cNvPr id="14" name="Rechthoek 13">
            <a:extLst>
              <a:ext uri="{FF2B5EF4-FFF2-40B4-BE49-F238E27FC236}">
                <a16:creationId xmlns:a16="http://schemas.microsoft.com/office/drawing/2014/main" id="{939C4127-7577-AF4F-9BD3-FCEA1DB6B93E}"/>
              </a:ext>
            </a:extLst>
          </p:cNvPr>
          <p:cNvSpPr/>
          <p:nvPr/>
        </p:nvSpPr>
        <p:spPr>
          <a:xfrm>
            <a:off x="5172475" y="1452198"/>
            <a:ext cx="3212445" cy="2996473"/>
          </a:xfrm>
          <a:prstGeom prst="rect">
            <a:avLst/>
          </a:prstGeom>
          <a:solidFill>
            <a:schemeClr val="bg1"/>
          </a:solidFill>
          <a:ln>
            <a:solidFill>
              <a:srgbClr val="53A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780141B4-6B74-4B5C-A279-87CEBD512AF9}"/>
              </a:ext>
            </a:extLst>
          </p:cNvPr>
          <p:cNvSpPr txBox="1"/>
          <p:nvPr/>
        </p:nvSpPr>
        <p:spPr>
          <a:xfrm>
            <a:off x="1062337" y="1543638"/>
            <a:ext cx="3509663" cy="954107"/>
          </a:xfrm>
          <a:prstGeom prst="rect">
            <a:avLst/>
          </a:prstGeom>
          <a:noFill/>
        </p:spPr>
        <p:txBody>
          <a:bodyPr wrap="square" rtlCol="0" anchor="t">
            <a:spAutoFit/>
          </a:bodyPr>
          <a:lstStyle/>
          <a:p>
            <a:pPr fontAlgn="base"/>
            <a:r>
              <a:rPr lang="nl-NL" sz="1400" dirty="0">
                <a:latin typeface="Arial"/>
                <a:cs typeface="Arial"/>
              </a:rPr>
              <a:t>Maak </a:t>
            </a:r>
            <a:r>
              <a:rPr lang="nl-NL" sz="1400" dirty="0">
                <a:latin typeface="Arial"/>
                <a:cs typeface="Arial"/>
                <a:hlinkClick r:id="rId5"/>
              </a:rPr>
              <a:t>opdracht 6 </a:t>
            </a:r>
            <a:r>
              <a:rPr lang="nl-NL" sz="1400" dirty="0">
                <a:latin typeface="Arial"/>
                <a:ea typeface="+mn-lt"/>
                <a:cs typeface="+mn-lt"/>
              </a:rPr>
              <a:t>van het werkboek</a:t>
            </a:r>
            <a:r>
              <a:rPr lang="nl-NL" sz="1400" dirty="0">
                <a:latin typeface="Arial"/>
                <a:cs typeface="Arial"/>
              </a:rPr>
              <a:t>. Je kunt deze websites gebruiken om naar vacatures voor stages en bijbanen te zoeken:</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Vacatures</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zoeken</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13" name="Tekstvak 12">
            <a:extLst>
              <a:ext uri="{FF2B5EF4-FFF2-40B4-BE49-F238E27FC236}">
                <a16:creationId xmlns:a16="http://schemas.microsoft.com/office/drawing/2014/main" id="{CAD2DD7F-86B1-A547-8DB6-D5081F35900A}"/>
              </a:ext>
            </a:extLst>
          </p:cNvPr>
          <p:cNvSpPr txBox="1"/>
          <p:nvPr/>
        </p:nvSpPr>
        <p:spPr>
          <a:xfrm>
            <a:off x="5375148" y="1550050"/>
            <a:ext cx="2605931" cy="2462213"/>
          </a:xfrm>
          <a:prstGeom prst="rect">
            <a:avLst/>
          </a:prstGeom>
          <a:noFill/>
        </p:spPr>
        <p:txBody>
          <a:bodyPr wrap="square" rtlCol="0" anchor="t">
            <a:spAutoFit/>
          </a:bodyPr>
          <a:lstStyle/>
          <a:p>
            <a:pPr fontAlgn="base"/>
            <a:r>
              <a:rPr lang="nl-NL" sz="1100" b="1" dirty="0">
                <a:latin typeface="Arial"/>
                <a:cs typeface="Arial"/>
              </a:rPr>
              <a:t>Stage: </a:t>
            </a:r>
          </a:p>
          <a:p>
            <a:pPr fontAlgn="base"/>
            <a:r>
              <a:rPr lang="nl-NL" sz="1100" u="sng" dirty="0">
                <a:latin typeface="Arial"/>
                <a:cs typeface="Arial"/>
                <a:hlinkClick r:id="rId6">
                  <a:extLst>
                    <a:ext uri="{A12FA001-AC4F-418D-AE19-62706E023703}">
                      <ahyp:hlinkClr xmlns:ahyp="http://schemas.microsoft.com/office/drawing/2018/hyperlinkcolor" val="tx"/>
                    </a:ext>
                  </a:extLst>
                </a:hlinkClick>
              </a:rPr>
              <a:t>www.stageplaza.nl</a:t>
            </a:r>
            <a:r>
              <a:rPr lang="nl-NL" sz="1100" dirty="0">
                <a:latin typeface="Arial"/>
                <a:cs typeface="Arial"/>
              </a:rPr>
              <a:t> </a:t>
            </a:r>
          </a:p>
          <a:p>
            <a:pPr fontAlgn="base"/>
            <a:r>
              <a:rPr lang="nl-NL" sz="1100" u="sng" dirty="0">
                <a:latin typeface="Arial"/>
                <a:cs typeface="Arial"/>
                <a:hlinkClick r:id="rId7">
                  <a:extLst>
                    <a:ext uri="{A12FA001-AC4F-418D-AE19-62706E023703}">
                      <ahyp:hlinkClr xmlns:ahyp="http://schemas.microsoft.com/office/drawing/2018/hyperlinkcolor" val="tx"/>
                    </a:ext>
                  </a:extLst>
                </a:hlinkClick>
              </a:rPr>
              <a:t>www.stagemarkt.nl</a:t>
            </a:r>
            <a:r>
              <a:rPr lang="nl-NL" sz="1100" dirty="0">
                <a:latin typeface="Arial"/>
                <a:cs typeface="Arial"/>
              </a:rPr>
              <a:t> </a:t>
            </a:r>
          </a:p>
          <a:p>
            <a:pPr fontAlgn="base"/>
            <a:endParaRPr lang="nl-NL" sz="1100" dirty="0">
              <a:latin typeface="Arial" panose="020B0604020202020204" pitchFamily="34" charset="0"/>
              <a:cs typeface="Arial" panose="020B0604020202020204" pitchFamily="34" charset="0"/>
            </a:endParaRPr>
          </a:p>
          <a:p>
            <a:pPr fontAlgn="base"/>
            <a:r>
              <a:rPr lang="nl-NL" sz="1100" b="1" dirty="0">
                <a:latin typeface="Arial"/>
                <a:cs typeface="Arial"/>
              </a:rPr>
              <a:t>Bijbaan: </a:t>
            </a:r>
          </a:p>
          <a:p>
            <a:pPr fontAlgn="base"/>
            <a:r>
              <a:rPr lang="nl-NL" sz="1100" u="sng" dirty="0">
                <a:latin typeface="Arial"/>
                <a:cs typeface="Arial"/>
                <a:hlinkClick r:id="rId8">
                  <a:extLst>
                    <a:ext uri="{A12FA001-AC4F-418D-AE19-62706E023703}">
                      <ahyp:hlinkClr xmlns:ahyp="http://schemas.microsoft.com/office/drawing/2018/hyperlinkcolor" val="tx"/>
                    </a:ext>
                  </a:extLst>
                </a:hlinkClick>
              </a:rPr>
              <a:t>www.zoekbijbaan.nl</a:t>
            </a:r>
            <a:r>
              <a:rPr lang="nl-NL" sz="1100" dirty="0">
                <a:latin typeface="Arial"/>
                <a:cs typeface="Arial"/>
              </a:rPr>
              <a:t> </a:t>
            </a:r>
          </a:p>
          <a:p>
            <a:pPr fontAlgn="base"/>
            <a:r>
              <a:rPr lang="nl-NL" sz="1100" u="sng" dirty="0">
                <a:latin typeface="Arial"/>
                <a:cs typeface="Arial"/>
                <a:hlinkClick r:id="rId9">
                  <a:extLst>
                    <a:ext uri="{A12FA001-AC4F-418D-AE19-62706E023703}">
                      <ahyp:hlinkClr xmlns:ahyp="http://schemas.microsoft.com/office/drawing/2018/hyperlinkcolor" val="tx"/>
                    </a:ext>
                  </a:extLst>
                </a:hlinkClick>
              </a:rPr>
              <a:t>www.bijbanen.nl</a:t>
            </a:r>
            <a:r>
              <a:rPr lang="nl-NL" sz="1100" dirty="0">
                <a:latin typeface="Arial"/>
                <a:cs typeface="Arial"/>
              </a:rPr>
              <a:t> </a:t>
            </a:r>
          </a:p>
          <a:p>
            <a:pPr fontAlgn="base"/>
            <a:r>
              <a:rPr lang="nl-NL" sz="1100" u="sng" dirty="0">
                <a:latin typeface="Arial"/>
                <a:cs typeface="Arial"/>
                <a:hlinkClick r:id="rId10">
                  <a:extLst>
                    <a:ext uri="{A12FA001-AC4F-418D-AE19-62706E023703}">
                      <ahyp:hlinkClr xmlns:ahyp="http://schemas.microsoft.com/office/drawing/2018/hyperlinkcolor" val="tx"/>
                    </a:ext>
                  </a:extLst>
                </a:hlinkClick>
              </a:rPr>
              <a:t>www.scholierenwerk.nl</a:t>
            </a:r>
            <a:r>
              <a:rPr lang="nl-NL" sz="1100" dirty="0">
                <a:latin typeface="Arial"/>
                <a:cs typeface="Arial"/>
              </a:rPr>
              <a:t> </a:t>
            </a:r>
          </a:p>
          <a:p>
            <a:pPr fontAlgn="base"/>
            <a:endParaRPr lang="nl-NL" sz="1100" dirty="0">
              <a:latin typeface="Arial" panose="020B0604020202020204" pitchFamily="34" charset="0"/>
              <a:cs typeface="Arial" panose="020B0604020202020204" pitchFamily="34" charset="0"/>
            </a:endParaRPr>
          </a:p>
          <a:p>
            <a:pPr fontAlgn="base"/>
            <a:r>
              <a:rPr lang="nl-NL" sz="1100" b="1" dirty="0">
                <a:latin typeface="Arial"/>
                <a:cs typeface="Arial"/>
              </a:rPr>
              <a:t>Algemeen: </a:t>
            </a:r>
          </a:p>
          <a:p>
            <a:pPr fontAlgn="base"/>
            <a:r>
              <a:rPr lang="nl-NL" sz="1100" u="sng" dirty="0">
                <a:latin typeface="Arial"/>
                <a:cs typeface="Arial"/>
                <a:hlinkClick r:id="rId11">
                  <a:extLst>
                    <a:ext uri="{A12FA001-AC4F-418D-AE19-62706E023703}">
                      <ahyp:hlinkClr xmlns:ahyp="http://schemas.microsoft.com/office/drawing/2018/hyperlinkcolor" val="tx"/>
                    </a:ext>
                  </a:extLst>
                </a:hlinkClick>
              </a:rPr>
              <a:t>www.nationalevacaturebank.nl</a:t>
            </a:r>
            <a:endParaRPr lang="nl-NL" sz="1100" dirty="0">
              <a:latin typeface="Arial"/>
              <a:cs typeface="Arial"/>
            </a:endParaRPr>
          </a:p>
          <a:p>
            <a:pPr fontAlgn="base"/>
            <a:r>
              <a:rPr lang="nl-NL" sz="1100" u="sng" dirty="0">
                <a:latin typeface="Arial"/>
                <a:cs typeface="Arial"/>
                <a:hlinkClick r:id="rId12">
                  <a:extLst>
                    <a:ext uri="{A12FA001-AC4F-418D-AE19-62706E023703}">
                      <ahyp:hlinkClr xmlns:ahyp="http://schemas.microsoft.com/office/drawing/2018/hyperlinkcolor" val="tx"/>
                    </a:ext>
                  </a:extLst>
                </a:hlinkClick>
              </a:rPr>
              <a:t>www.vacaturebank-mbo.nl/vacatures</a:t>
            </a:r>
            <a:r>
              <a:rPr lang="nl-NL" sz="1100" dirty="0">
                <a:latin typeface="Arial"/>
                <a:cs typeface="Arial"/>
              </a:rPr>
              <a:t> </a:t>
            </a:r>
          </a:p>
          <a:p>
            <a:pPr fontAlgn="base"/>
            <a:r>
              <a:rPr lang="nl-NL" sz="1100" u="sng" dirty="0">
                <a:latin typeface="Arial"/>
                <a:cs typeface="Arial"/>
                <a:hlinkClick r:id="rId13">
                  <a:extLst>
                    <a:ext uri="{A12FA001-AC4F-418D-AE19-62706E023703}">
                      <ahyp:hlinkClr xmlns:ahyp="http://schemas.microsoft.com/office/drawing/2018/hyperlinkcolor" val="tx"/>
                    </a:ext>
                  </a:extLst>
                </a:hlinkClick>
              </a:rPr>
              <a:t>www.monsterboard.nl</a:t>
            </a:r>
            <a:r>
              <a:rPr lang="nl-NL" sz="1100" dirty="0">
                <a:latin typeface="Arial"/>
                <a:cs typeface="Arial"/>
              </a:rPr>
              <a:t>  </a:t>
            </a:r>
          </a:p>
          <a:p>
            <a:pPr fontAlgn="base"/>
            <a:r>
              <a:rPr lang="nl-NL" sz="1100" u="sng" dirty="0">
                <a:latin typeface="Arial"/>
                <a:cs typeface="Arial"/>
                <a:hlinkClick r:id="rId14">
                  <a:extLst>
                    <a:ext uri="{A12FA001-AC4F-418D-AE19-62706E023703}">
                      <ahyp:hlinkClr xmlns:ahyp="http://schemas.microsoft.com/office/drawing/2018/hyperlinkcolor" val="tx"/>
                    </a:ext>
                  </a:extLst>
                </a:hlinkClick>
              </a:rPr>
              <a:t>www.werk.nl</a:t>
            </a:r>
            <a:r>
              <a:rPr lang="nl-NL" sz="1100" dirty="0">
                <a:latin typeface="Arial"/>
                <a:cs typeface="Arial"/>
              </a:rPr>
              <a:t>  </a:t>
            </a:r>
          </a:p>
        </p:txBody>
      </p:sp>
      <p:sp>
        <p:nvSpPr>
          <p:cNvPr id="2" name="Tekstvak 22">
            <a:extLst>
              <a:ext uri="{FF2B5EF4-FFF2-40B4-BE49-F238E27FC236}">
                <a16:creationId xmlns:a16="http://schemas.microsoft.com/office/drawing/2014/main" id="{C9E74CD1-A513-4093-A90A-639D634C575A}"/>
              </a:ext>
            </a:extLst>
          </p:cNvPr>
          <p:cNvSpPr txBox="1"/>
          <p:nvPr/>
        </p:nvSpPr>
        <p:spPr>
          <a:xfrm>
            <a:off x="6955814" y="696522"/>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3: </a:t>
            </a:r>
            <a:r>
              <a:rPr lang="en-US" sz="1100" dirty="0" err="1">
                <a:solidFill>
                  <a:schemeClr val="bg1"/>
                </a:solidFill>
                <a:latin typeface="Arial"/>
                <a:cs typeface="Arial"/>
              </a:rPr>
              <a:t>Aan</a:t>
            </a:r>
            <a:r>
              <a:rPr lang="en-US" sz="1100" dirty="0">
                <a:solidFill>
                  <a:schemeClr val="bg1"/>
                </a:solidFill>
                <a:latin typeface="Arial"/>
                <a:cs typeface="Arial"/>
              </a:rPr>
              <a:t> de slag!</a:t>
            </a:r>
            <a:endParaRPr lang="nl-NL" sz="1100">
              <a:solidFill>
                <a:schemeClr val="bg1"/>
              </a:solidFill>
              <a:latin typeface="Arial"/>
              <a:cs typeface="Arial"/>
            </a:endParaRPr>
          </a:p>
        </p:txBody>
      </p:sp>
    </p:spTree>
    <p:extLst>
      <p:ext uri="{BB962C8B-B14F-4D97-AF65-F5344CB8AC3E}">
        <p14:creationId xmlns:p14="http://schemas.microsoft.com/office/powerpoint/2010/main" val="334552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AF48116-9DCE-7140-8A02-EE8202E4D5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1508" y="446658"/>
            <a:ext cx="7625840" cy="747022"/>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1169551"/>
          </a:xfrm>
          <a:prstGeom prst="rect">
            <a:avLst/>
          </a:prstGeom>
          <a:noFill/>
        </p:spPr>
        <p:txBody>
          <a:bodyPr wrap="square" rtlCol="0">
            <a:spAutoFit/>
          </a:bodyPr>
          <a:lstStyle/>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Wat is een Curriculum Vitae?</a:t>
            </a:r>
          </a:p>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Wat moet er allemaal op een cv staan? </a:t>
            </a:r>
          </a:p>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Bekijk op de volgende slides de voorbeelden van cv’s met verschillende vormgeving. </a:t>
            </a:r>
          </a:p>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Welke cv vind jij het mooist?</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nchor="t">
            <a:spAutoFit/>
          </a:bodyPr>
          <a:lstStyle/>
          <a:p>
            <a:r>
              <a:rPr lang="en-US" b="1" err="1">
                <a:solidFill>
                  <a:schemeClr val="bg1"/>
                </a:solidFill>
                <a:latin typeface="Arial"/>
                <a:cs typeface="Arial"/>
              </a:rPr>
              <a:t>Vergelijk</a:t>
            </a:r>
            <a:r>
              <a:rPr lang="en-US" b="1">
                <a:solidFill>
                  <a:schemeClr val="bg1"/>
                </a:solidFill>
                <a:latin typeface="Arial"/>
                <a:cs typeface="Arial"/>
              </a:rPr>
              <a:t> de CV’s</a:t>
            </a:r>
            <a:endParaRPr lang="nl-NL" b="1">
              <a:solidFill>
                <a:schemeClr val="bg1"/>
              </a:solidFill>
              <a:latin typeface="Arial"/>
              <a:cs typeface="Arial"/>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5" name="Graphic 4" descr="Contract van rechts naar links">
            <a:extLst>
              <a:ext uri="{FF2B5EF4-FFF2-40B4-BE49-F238E27FC236}">
                <a16:creationId xmlns:a16="http://schemas.microsoft.com/office/drawing/2014/main" id="{2A8F9139-FF66-8C49-871C-D18CD36A033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5928" y="1546291"/>
            <a:ext cx="1289304" cy="1289304"/>
          </a:xfrm>
          <a:prstGeom prst="rect">
            <a:avLst/>
          </a:prstGeom>
        </p:spPr>
      </p:pic>
      <p:sp>
        <p:nvSpPr>
          <p:cNvPr id="2" name="Tekstvak 22">
            <a:extLst>
              <a:ext uri="{FF2B5EF4-FFF2-40B4-BE49-F238E27FC236}">
                <a16:creationId xmlns:a16="http://schemas.microsoft.com/office/drawing/2014/main" id="{2A915C85-BE91-4830-96D7-2EC23DDA0AB8}"/>
              </a:ext>
            </a:extLst>
          </p:cNvPr>
          <p:cNvSpPr txBox="1"/>
          <p:nvPr/>
        </p:nvSpPr>
        <p:spPr>
          <a:xfrm>
            <a:off x="6909610" y="69482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3: </a:t>
            </a:r>
            <a:r>
              <a:rPr lang="en-US" sz="1100" dirty="0" err="1">
                <a:solidFill>
                  <a:schemeClr val="bg1"/>
                </a:solidFill>
                <a:latin typeface="Arial"/>
                <a:cs typeface="Arial"/>
              </a:rPr>
              <a:t>Aan</a:t>
            </a:r>
            <a:r>
              <a:rPr lang="en-US" sz="1100" dirty="0">
                <a:solidFill>
                  <a:schemeClr val="bg1"/>
                </a:solidFill>
                <a:latin typeface="Arial"/>
                <a:cs typeface="Arial"/>
              </a:rPr>
              <a:t> de slag!</a:t>
            </a:r>
            <a:endParaRPr lang="nl-NL" sz="1100">
              <a:solidFill>
                <a:schemeClr val="bg1"/>
              </a:solidFill>
              <a:latin typeface="Arial"/>
              <a:cs typeface="Arial"/>
            </a:endParaRPr>
          </a:p>
        </p:txBody>
      </p:sp>
    </p:spTree>
    <p:extLst>
      <p:ext uri="{BB962C8B-B14F-4D97-AF65-F5344CB8AC3E}">
        <p14:creationId xmlns:p14="http://schemas.microsoft.com/office/powerpoint/2010/main" val="304270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8F9DFCF-42C5-4CE0-AEA7-E6DE4BEF825D}"/>
              </a:ext>
            </a:extLst>
          </p:cNvPr>
          <p:cNvPicPr>
            <a:picLocks noChangeAspect="1"/>
          </p:cNvPicPr>
          <p:nvPr/>
        </p:nvPicPr>
        <p:blipFill>
          <a:blip r:embed="rId3"/>
          <a:stretch>
            <a:fillRect/>
          </a:stretch>
        </p:blipFill>
        <p:spPr>
          <a:xfrm>
            <a:off x="759079" y="554956"/>
            <a:ext cx="3751101" cy="4190791"/>
          </a:xfrm>
          <a:prstGeom prst="rect">
            <a:avLst/>
          </a:prstGeom>
          <a:ln>
            <a:solidFill>
              <a:schemeClr val="bg1">
                <a:lumMod val="75000"/>
              </a:schemeClr>
            </a:solidFill>
          </a:ln>
        </p:spPr>
      </p:pic>
      <p:sp>
        <p:nvSpPr>
          <p:cNvPr id="4" name="Tekstvak 3">
            <a:extLst>
              <a:ext uri="{FF2B5EF4-FFF2-40B4-BE49-F238E27FC236}">
                <a16:creationId xmlns:a16="http://schemas.microsoft.com/office/drawing/2014/main" id="{D7E757B2-B0AD-3E4B-9C20-1FD79D6359CE}"/>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5" name="Rechthoek 4">
            <a:extLst>
              <a:ext uri="{FF2B5EF4-FFF2-40B4-BE49-F238E27FC236}">
                <a16:creationId xmlns:a16="http://schemas.microsoft.com/office/drawing/2014/main" id="{122DE1E2-9854-7B48-A066-5C3D0D9C95D4}"/>
              </a:ext>
            </a:extLst>
          </p:cNvPr>
          <p:cNvSpPr/>
          <p:nvPr/>
        </p:nvSpPr>
        <p:spPr>
          <a:xfrm>
            <a:off x="746227" y="340911"/>
            <a:ext cx="6827411" cy="215444"/>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ige driehoek 5">
            <a:extLst>
              <a:ext uri="{FF2B5EF4-FFF2-40B4-BE49-F238E27FC236}">
                <a16:creationId xmlns:a16="http://schemas.microsoft.com/office/drawing/2014/main" id="{565D3E03-2EE4-AD47-B6EA-0D3CAFE032B7}"/>
              </a:ext>
            </a:extLst>
          </p:cNvPr>
          <p:cNvSpPr/>
          <p:nvPr/>
        </p:nvSpPr>
        <p:spPr>
          <a:xfrm rot="16200000">
            <a:off x="7073555" y="325125"/>
            <a:ext cx="215443" cy="244219"/>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74ABB8F-0955-8343-A0DE-8066C54351D2}"/>
              </a:ext>
            </a:extLst>
          </p:cNvPr>
          <p:cNvSpPr/>
          <p:nvPr/>
        </p:nvSpPr>
        <p:spPr>
          <a:xfrm>
            <a:off x="7303387" y="339513"/>
            <a:ext cx="1068680" cy="215444"/>
          </a:xfrm>
          <a:prstGeom prst="rect">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6D30B41A-4753-C747-A6D9-46ECA3939D80}"/>
              </a:ext>
            </a:extLst>
          </p:cNvPr>
          <p:cNvPicPr>
            <a:picLocks noChangeAspect="1"/>
          </p:cNvPicPr>
          <p:nvPr/>
        </p:nvPicPr>
        <p:blipFill>
          <a:blip r:embed="rId4"/>
          <a:stretch>
            <a:fillRect/>
          </a:stretch>
        </p:blipFill>
        <p:spPr>
          <a:xfrm>
            <a:off x="0" y="2286"/>
            <a:ext cx="9144000" cy="5138928"/>
          </a:xfrm>
          <a:prstGeom prst="rect">
            <a:avLst/>
          </a:prstGeom>
        </p:spPr>
      </p:pic>
    </p:spTree>
    <p:extLst>
      <p:ext uri="{BB962C8B-B14F-4D97-AF65-F5344CB8AC3E}">
        <p14:creationId xmlns:p14="http://schemas.microsoft.com/office/powerpoint/2010/main" val="614417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3E125A6-11A0-46A3-9D48-A762D7F2DCB0}"/>
              </a:ext>
            </a:extLst>
          </p:cNvPr>
          <p:cNvPicPr>
            <a:picLocks noChangeAspect="1"/>
          </p:cNvPicPr>
          <p:nvPr/>
        </p:nvPicPr>
        <p:blipFill>
          <a:blip r:embed="rId2"/>
          <a:stretch>
            <a:fillRect/>
          </a:stretch>
        </p:blipFill>
        <p:spPr>
          <a:xfrm>
            <a:off x="759079" y="554956"/>
            <a:ext cx="3608087" cy="4203037"/>
          </a:xfrm>
          <a:prstGeom prst="rect">
            <a:avLst/>
          </a:prstGeom>
          <a:ln>
            <a:solidFill>
              <a:schemeClr val="bg1">
                <a:lumMod val="75000"/>
              </a:schemeClr>
            </a:solidFill>
          </a:ln>
        </p:spPr>
      </p:pic>
      <p:sp>
        <p:nvSpPr>
          <p:cNvPr id="3" name="Tekstvak 2">
            <a:extLst>
              <a:ext uri="{FF2B5EF4-FFF2-40B4-BE49-F238E27FC236}">
                <a16:creationId xmlns:a16="http://schemas.microsoft.com/office/drawing/2014/main" id="{95F63399-6E82-934F-8046-A091656D573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4" name="Rechthoek 3">
            <a:extLst>
              <a:ext uri="{FF2B5EF4-FFF2-40B4-BE49-F238E27FC236}">
                <a16:creationId xmlns:a16="http://schemas.microsoft.com/office/drawing/2014/main" id="{98DF91EF-47B4-D84E-BA8E-75C3B117B7D4}"/>
              </a:ext>
            </a:extLst>
          </p:cNvPr>
          <p:cNvSpPr/>
          <p:nvPr/>
        </p:nvSpPr>
        <p:spPr>
          <a:xfrm>
            <a:off x="746227" y="340911"/>
            <a:ext cx="6827411" cy="215444"/>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ige driehoek 4">
            <a:extLst>
              <a:ext uri="{FF2B5EF4-FFF2-40B4-BE49-F238E27FC236}">
                <a16:creationId xmlns:a16="http://schemas.microsoft.com/office/drawing/2014/main" id="{FFBE59DD-77A3-D24B-9B31-287FA0B81BFE}"/>
              </a:ext>
            </a:extLst>
          </p:cNvPr>
          <p:cNvSpPr/>
          <p:nvPr/>
        </p:nvSpPr>
        <p:spPr>
          <a:xfrm rot="16200000">
            <a:off x="7073555" y="325125"/>
            <a:ext cx="215443" cy="244219"/>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AA056E7-7861-1144-9A1B-CDF4063A1B83}"/>
              </a:ext>
            </a:extLst>
          </p:cNvPr>
          <p:cNvSpPr/>
          <p:nvPr/>
        </p:nvSpPr>
        <p:spPr>
          <a:xfrm>
            <a:off x="7303387" y="339513"/>
            <a:ext cx="1068680" cy="215444"/>
          </a:xfrm>
          <a:prstGeom prst="rect">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9751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C5F11D6-6635-48D0-AA57-58BF2C8BEF4F}"/>
              </a:ext>
            </a:extLst>
          </p:cNvPr>
          <p:cNvPicPr>
            <a:picLocks noChangeAspect="1"/>
          </p:cNvPicPr>
          <p:nvPr/>
        </p:nvPicPr>
        <p:blipFill>
          <a:blip r:embed="rId2"/>
          <a:stretch>
            <a:fillRect/>
          </a:stretch>
        </p:blipFill>
        <p:spPr>
          <a:xfrm>
            <a:off x="758039" y="554956"/>
            <a:ext cx="3145926" cy="4274155"/>
          </a:xfrm>
          <a:prstGeom prst="rect">
            <a:avLst/>
          </a:prstGeom>
          <a:ln>
            <a:solidFill>
              <a:schemeClr val="bg1">
                <a:lumMod val="75000"/>
              </a:schemeClr>
            </a:solidFill>
          </a:ln>
        </p:spPr>
      </p:pic>
      <p:sp>
        <p:nvSpPr>
          <p:cNvPr id="4" name="Tekstvak 3">
            <a:extLst>
              <a:ext uri="{FF2B5EF4-FFF2-40B4-BE49-F238E27FC236}">
                <a16:creationId xmlns:a16="http://schemas.microsoft.com/office/drawing/2014/main" id="{5B4E6A97-9774-D84E-9DFF-C88233F29A3E}"/>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5" name="Rechthoek 4">
            <a:extLst>
              <a:ext uri="{FF2B5EF4-FFF2-40B4-BE49-F238E27FC236}">
                <a16:creationId xmlns:a16="http://schemas.microsoft.com/office/drawing/2014/main" id="{5C387823-D68B-EE4E-BA60-AEB16BA8F67F}"/>
              </a:ext>
            </a:extLst>
          </p:cNvPr>
          <p:cNvSpPr/>
          <p:nvPr/>
        </p:nvSpPr>
        <p:spPr>
          <a:xfrm>
            <a:off x="746227" y="340911"/>
            <a:ext cx="6827411" cy="215444"/>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ige driehoek 5">
            <a:extLst>
              <a:ext uri="{FF2B5EF4-FFF2-40B4-BE49-F238E27FC236}">
                <a16:creationId xmlns:a16="http://schemas.microsoft.com/office/drawing/2014/main" id="{BB8CAE6E-FC33-8A4D-9F8F-2B3546B34871}"/>
              </a:ext>
            </a:extLst>
          </p:cNvPr>
          <p:cNvSpPr/>
          <p:nvPr/>
        </p:nvSpPr>
        <p:spPr>
          <a:xfrm rot="16200000">
            <a:off x="7073555" y="325125"/>
            <a:ext cx="215443" cy="244219"/>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3DEE3231-8325-914E-A05F-377F5AFB1C25}"/>
              </a:ext>
            </a:extLst>
          </p:cNvPr>
          <p:cNvSpPr/>
          <p:nvPr/>
        </p:nvSpPr>
        <p:spPr>
          <a:xfrm>
            <a:off x="7303387" y="339513"/>
            <a:ext cx="1068680" cy="215444"/>
          </a:xfrm>
          <a:prstGeom prst="rect">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5428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523220"/>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Hoe sluit je met de inhoud en opmaak van je cv aan op de baan waarop je gaat solliciteren?</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nchor="t">
            <a:spAutoFit/>
          </a:bodyPr>
          <a:lstStyle/>
          <a:p>
            <a:r>
              <a:rPr lang="en-US" b="1">
                <a:solidFill>
                  <a:schemeClr val="bg1"/>
                </a:solidFill>
                <a:latin typeface="Arial"/>
                <a:cs typeface="Arial"/>
              </a:rPr>
              <a:t>CV </a:t>
            </a:r>
            <a:r>
              <a:rPr lang="en-US" b="1" err="1">
                <a:solidFill>
                  <a:schemeClr val="bg1"/>
                </a:solidFill>
                <a:latin typeface="Arial"/>
                <a:cs typeface="Arial"/>
              </a:rPr>
              <a:t>maken</a:t>
            </a:r>
            <a:endParaRPr lang="nl-NL" b="1" err="1">
              <a:solidFill>
                <a:schemeClr val="bg1"/>
              </a:solidFill>
              <a:latin typeface="Arial"/>
              <a:cs typeface="Arial"/>
            </a:endParaRPr>
          </a:p>
        </p:txBody>
      </p:sp>
      <p:sp>
        <p:nvSpPr>
          <p:cNvPr id="23" name="Tekstvak 22">
            <a:extLst>
              <a:ext uri="{FF2B5EF4-FFF2-40B4-BE49-F238E27FC236}">
                <a16:creationId xmlns:a16="http://schemas.microsoft.com/office/drawing/2014/main" id="{E4126B43-9EA6-2B41-86CA-C29F7F1A61CF}"/>
              </a:ext>
            </a:extLst>
          </p:cNvPr>
          <p:cNvSpPr txBox="1"/>
          <p:nvPr/>
        </p:nvSpPr>
        <p:spPr>
          <a:xfrm>
            <a:off x="6896547" y="603389"/>
            <a:ext cx="1305384" cy="430887"/>
          </a:xfrm>
          <a:prstGeom prst="rect">
            <a:avLst/>
          </a:prstGeom>
          <a:noFill/>
        </p:spPr>
        <p:txBody>
          <a:bodyPr wrap="square" rtlCol="0">
            <a:spAutoFit/>
          </a:bodyPr>
          <a:lstStyle/>
          <a:p>
            <a:pPr algn="r"/>
            <a:r>
              <a:rPr lang="en-US" sz="1100">
                <a:solidFill>
                  <a:schemeClr val="bg1"/>
                </a:solidFill>
                <a:latin typeface="Arial" panose="020B0604020202020204" pitchFamily="34" charset="0"/>
                <a:cs typeface="Arial" panose="020B0604020202020204" pitchFamily="34" charset="0"/>
              </a:rPr>
              <a:t>Les 3</a:t>
            </a:r>
          </a:p>
          <a:p>
            <a:pPr algn="r"/>
            <a:r>
              <a:rPr lang="en-US" sz="1100" err="1">
                <a:solidFill>
                  <a:schemeClr val="bg1"/>
                </a:solidFill>
                <a:latin typeface="Arial" panose="020B0604020202020204" pitchFamily="34" charset="0"/>
                <a:cs typeface="Arial" panose="020B0604020202020204" pitchFamily="34" charset="0"/>
              </a:rPr>
              <a:t>Aan</a:t>
            </a:r>
            <a:r>
              <a:rPr lang="en-US" sz="1100">
                <a:solidFill>
                  <a:schemeClr val="bg1"/>
                </a:solidFill>
                <a:latin typeface="Arial" panose="020B0604020202020204" pitchFamily="34" charset="0"/>
                <a:cs typeface="Arial" panose="020B0604020202020204" pitchFamily="34" charset="0"/>
              </a:rPr>
              <a:t> de slag!</a:t>
            </a:r>
            <a:endParaRPr lang="nl-NL" sz="1100">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5" name="Rechthoek 4">
            <a:extLst>
              <a:ext uri="{FF2B5EF4-FFF2-40B4-BE49-F238E27FC236}">
                <a16:creationId xmlns:a16="http://schemas.microsoft.com/office/drawing/2014/main" id="{C19C9A16-F335-3A42-9F23-3CA9A5C2D48C}"/>
              </a:ext>
            </a:extLst>
          </p:cNvPr>
          <p:cNvSpPr/>
          <p:nvPr/>
        </p:nvSpPr>
        <p:spPr>
          <a:xfrm>
            <a:off x="1069848" y="2364514"/>
            <a:ext cx="4572000" cy="738664"/>
          </a:xfrm>
          <a:prstGeom prst="rect">
            <a:avLst/>
          </a:prstGeom>
        </p:spPr>
        <p:txBody>
          <a:bodyPr anchor="t">
            <a:spAutoFit/>
          </a:bodyPr>
          <a:lstStyle/>
          <a:p>
            <a:r>
              <a:rPr lang="nl-NL" sz="1400" dirty="0">
                <a:latin typeface="Arial"/>
                <a:cs typeface="Arial"/>
              </a:rPr>
              <a:t>Maak </a:t>
            </a:r>
            <a:r>
              <a:rPr lang="nl-NL" sz="1400" dirty="0">
                <a:latin typeface="Arial"/>
                <a:cs typeface="Arial"/>
                <a:hlinkClick r:id="rId3"/>
              </a:rPr>
              <a:t>opdracht 7 </a:t>
            </a:r>
            <a:r>
              <a:rPr lang="nl-NL" sz="1400" dirty="0">
                <a:latin typeface="Arial"/>
                <a:cs typeface="Arial"/>
              </a:rPr>
              <a:t>van het werkboek: maak je eigen cv! Je kunt je eigen cv ontwerpen, of één van de drie voorbeelden gebruiken. </a:t>
            </a:r>
          </a:p>
        </p:txBody>
      </p:sp>
      <p:pic>
        <p:nvPicPr>
          <p:cNvPr id="13" name="Afbeelding 12">
            <a:extLst>
              <a:ext uri="{FF2B5EF4-FFF2-40B4-BE49-F238E27FC236}">
                <a16:creationId xmlns:a16="http://schemas.microsoft.com/office/drawing/2014/main" id="{40887A17-6AB7-CF4C-AA02-0DD43C882E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508" y="446658"/>
            <a:ext cx="7625840" cy="747022"/>
          </a:xfrm>
          <a:prstGeom prst="rect">
            <a:avLst/>
          </a:prstGeom>
        </p:spPr>
      </p:pic>
      <p:pic>
        <p:nvPicPr>
          <p:cNvPr id="14" name="Afbeelding 13" descr="Afbeelding met tekening&#10;&#10;Automatisch gegenereerde beschrijving">
            <a:extLst>
              <a:ext uri="{FF2B5EF4-FFF2-40B4-BE49-F238E27FC236}">
                <a16:creationId xmlns:a16="http://schemas.microsoft.com/office/drawing/2014/main" id="{4F951832-26BA-BC42-BC88-7910B20BF6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8447" y="2349880"/>
            <a:ext cx="178828" cy="352237"/>
          </a:xfrm>
          <a:prstGeom prst="rect">
            <a:avLst/>
          </a:prstGeom>
        </p:spPr>
      </p:pic>
      <p:sp>
        <p:nvSpPr>
          <p:cNvPr id="2" name="Tekstvak 1">
            <a:extLst>
              <a:ext uri="{FF2B5EF4-FFF2-40B4-BE49-F238E27FC236}">
                <a16:creationId xmlns:a16="http://schemas.microsoft.com/office/drawing/2014/main" id="{45F21C3E-B4FC-4F2F-8B2C-17B243495219}"/>
              </a:ext>
            </a:extLst>
          </p:cNvPr>
          <p:cNvSpPr txBox="1"/>
          <p:nvPr/>
        </p:nvSpPr>
        <p:spPr>
          <a:xfrm>
            <a:off x="914400" y="63943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rial"/>
              </a:rPr>
              <a:t>Maak je eigen cv</a:t>
            </a:r>
          </a:p>
          <a:p>
            <a:endParaRPr lang="en-US" b="1" dirty="0">
              <a:solidFill>
                <a:srgbClr val="FFFFFF"/>
              </a:solidFill>
              <a:latin typeface="Arial"/>
              <a:cs typeface="Arial"/>
            </a:endParaRPr>
          </a:p>
        </p:txBody>
      </p:sp>
      <p:sp>
        <p:nvSpPr>
          <p:cNvPr id="4" name="Tekstvak 22">
            <a:extLst>
              <a:ext uri="{FF2B5EF4-FFF2-40B4-BE49-F238E27FC236}">
                <a16:creationId xmlns:a16="http://schemas.microsoft.com/office/drawing/2014/main" id="{00557A1E-E23E-4464-AD92-A8D10AE8BD5B}"/>
              </a:ext>
            </a:extLst>
          </p:cNvPr>
          <p:cNvSpPr txBox="1"/>
          <p:nvPr/>
        </p:nvSpPr>
        <p:spPr>
          <a:xfrm>
            <a:off x="6930414" y="688056"/>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3: </a:t>
            </a:r>
            <a:r>
              <a:rPr lang="en-US" sz="1100" dirty="0" err="1">
                <a:solidFill>
                  <a:schemeClr val="bg1"/>
                </a:solidFill>
                <a:latin typeface="Arial"/>
                <a:cs typeface="Arial"/>
              </a:rPr>
              <a:t>Aan</a:t>
            </a:r>
            <a:r>
              <a:rPr lang="en-US" sz="1100" dirty="0">
                <a:solidFill>
                  <a:schemeClr val="bg1"/>
                </a:solidFill>
                <a:latin typeface="Arial"/>
                <a:cs typeface="Arial"/>
              </a:rPr>
              <a:t> de slag!</a:t>
            </a:r>
            <a:endParaRPr lang="nl-NL" sz="1100">
              <a:solidFill>
                <a:schemeClr val="bg1"/>
              </a:solidFill>
              <a:latin typeface="Arial"/>
              <a:cs typeface="Arial"/>
            </a:endParaRPr>
          </a:p>
        </p:txBody>
      </p:sp>
    </p:spTree>
    <p:extLst>
      <p:ext uri="{BB962C8B-B14F-4D97-AF65-F5344CB8AC3E}">
        <p14:creationId xmlns:p14="http://schemas.microsoft.com/office/powerpoint/2010/main" val="1688413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B3C386F3-C6A3-554C-BFB7-647F3BB14B28}"/>
              </a:ext>
            </a:extLst>
          </p:cNvPr>
          <p:cNvSpPr txBox="1"/>
          <p:nvPr/>
        </p:nvSpPr>
        <p:spPr>
          <a:xfrm>
            <a:off x="2701255" y="2175468"/>
            <a:ext cx="4668303" cy="461665"/>
          </a:xfrm>
          <a:prstGeom prst="rect">
            <a:avLst/>
          </a:prstGeom>
          <a:noFill/>
        </p:spPr>
        <p:txBody>
          <a:bodyPr wrap="square" rtlCol="0" anchor="t">
            <a:spAutoFit/>
          </a:bodyPr>
          <a:lstStyle/>
          <a:p>
            <a:pPr algn="ctr"/>
            <a:r>
              <a:rPr lang="en-US" sz="2400" b="1" dirty="0">
                <a:solidFill>
                  <a:srgbClr val="00A39D"/>
                </a:solidFill>
                <a:latin typeface="Arial"/>
                <a:cs typeface="Arial"/>
              </a:rPr>
              <a:t>Wat </a:t>
            </a:r>
            <a:r>
              <a:rPr lang="en-US" sz="2400" b="1" dirty="0" err="1">
                <a:solidFill>
                  <a:srgbClr val="00A39D"/>
                </a:solidFill>
                <a:latin typeface="Arial"/>
                <a:cs typeface="Arial"/>
              </a:rPr>
              <a:t>heb</a:t>
            </a:r>
            <a:r>
              <a:rPr lang="en-US" sz="2400" b="1" dirty="0">
                <a:solidFill>
                  <a:srgbClr val="00A39D"/>
                </a:solidFill>
                <a:latin typeface="Arial"/>
                <a:cs typeface="Arial"/>
              </a:rPr>
              <a:t> je </a:t>
            </a:r>
            <a:r>
              <a:rPr lang="en-US" sz="2400" b="1" dirty="0" err="1">
                <a:solidFill>
                  <a:srgbClr val="00A39D"/>
                </a:solidFill>
                <a:latin typeface="Arial"/>
                <a:cs typeface="Arial"/>
              </a:rPr>
              <a:t>vandaag</a:t>
            </a:r>
            <a:r>
              <a:rPr lang="en-US" sz="2400" b="1" dirty="0">
                <a:solidFill>
                  <a:srgbClr val="00A39D"/>
                </a:solidFill>
                <a:latin typeface="Arial"/>
                <a:cs typeface="Arial"/>
              </a:rPr>
              <a:t> </a:t>
            </a:r>
            <a:r>
              <a:rPr lang="en-US" sz="2400" b="1" dirty="0" err="1">
                <a:solidFill>
                  <a:srgbClr val="00A39D"/>
                </a:solidFill>
                <a:latin typeface="Arial"/>
                <a:cs typeface="Arial"/>
              </a:rPr>
              <a:t>geleerd</a:t>
            </a:r>
            <a:r>
              <a:rPr lang="en-US" sz="2400" b="1" dirty="0">
                <a:solidFill>
                  <a:srgbClr val="00A39D"/>
                </a:solidFill>
                <a:latin typeface="Arial"/>
                <a:cs typeface="Arial"/>
              </a:rPr>
              <a:t>?</a:t>
            </a:r>
            <a:endParaRPr lang="nl-NL" sz="2400" b="1">
              <a:solidFill>
                <a:srgbClr val="00A39D"/>
              </a:solidFill>
              <a:latin typeface="Arial"/>
              <a:cs typeface="Arial"/>
            </a:endParaRPr>
          </a:p>
        </p:txBody>
      </p:sp>
      <p:sp>
        <p:nvSpPr>
          <p:cNvPr id="19" name="Tekstvak 18">
            <a:extLst>
              <a:ext uri="{FF2B5EF4-FFF2-40B4-BE49-F238E27FC236}">
                <a16:creationId xmlns:a16="http://schemas.microsoft.com/office/drawing/2014/main" id="{84F317BA-F11E-F343-96E6-CE6B52976B4A}"/>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8" name="Afbeelding 7" descr="Afbeelding met tekening&#10;&#10;Automatisch gegenereerde beschrijving">
            <a:extLst>
              <a:ext uri="{FF2B5EF4-FFF2-40B4-BE49-F238E27FC236}">
                <a16:creationId xmlns:a16="http://schemas.microsoft.com/office/drawing/2014/main" id="{D41F3446-25F8-304A-802F-9B85CE7D53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5901" y="2149700"/>
            <a:ext cx="245503" cy="485586"/>
          </a:xfrm>
          <a:prstGeom prst="rect">
            <a:avLst/>
          </a:prstGeom>
        </p:spPr>
      </p:pic>
    </p:spTree>
    <p:extLst>
      <p:ext uri="{BB962C8B-B14F-4D97-AF65-F5344CB8AC3E}">
        <p14:creationId xmlns:p14="http://schemas.microsoft.com/office/powerpoint/2010/main" val="29175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2083" y="594980"/>
            <a:ext cx="7799833" cy="3953540"/>
          </a:xfrm>
          <a:solidFill>
            <a:srgbClr val="53AC19"/>
          </a:solidFill>
        </p:spPr>
        <p:txBody>
          <a:bodyPr anchor="t"/>
          <a:lstStyle/>
          <a:p>
            <a:pPr marL="12700" indent="-12700" algn="ct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sp>
        <p:nvSpPr>
          <p:cNvPr id="8" name="Rechthoek 7">
            <a:extLst>
              <a:ext uri="{FF2B5EF4-FFF2-40B4-BE49-F238E27FC236}">
                <a16:creationId xmlns:a16="http://schemas.microsoft.com/office/drawing/2014/main" id="{BECA4A73-4894-7A48-8A1C-13D451A512B4}"/>
              </a:ext>
            </a:extLst>
          </p:cNvPr>
          <p:cNvSpPr/>
          <p:nvPr/>
        </p:nvSpPr>
        <p:spPr>
          <a:xfrm>
            <a:off x="2134551" y="2094696"/>
            <a:ext cx="4874896" cy="523220"/>
          </a:xfrm>
          <a:prstGeom prst="rect">
            <a:avLst/>
          </a:prstGeom>
        </p:spPr>
        <p:txBody>
          <a:bodyPr wrap="square" anchor="t">
            <a:spAutoFit/>
          </a:bodyPr>
          <a:lstStyle/>
          <a:p>
            <a:pPr algn="ctr"/>
            <a:r>
              <a:rPr lang="nl-NL" sz="2800" b="1" dirty="0">
                <a:solidFill>
                  <a:schemeClr val="bg1"/>
                </a:solidFill>
                <a:latin typeface="Arial"/>
                <a:cs typeface="Arial"/>
              </a:rPr>
              <a:t>4: Solliciteren</a:t>
            </a:r>
          </a:p>
        </p:txBody>
      </p:sp>
      <p:pic>
        <p:nvPicPr>
          <p:cNvPr id="14" name="Afbeelding 13" descr="Afbeelding met tekening&#10;&#10;Automatisch gegenereerde beschrijving">
            <a:extLst>
              <a:ext uri="{FF2B5EF4-FFF2-40B4-BE49-F238E27FC236}">
                <a16:creationId xmlns:a16="http://schemas.microsoft.com/office/drawing/2014/main" id="{D644B4A0-9F7B-2D47-AFE0-6478955BFD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083" y="594980"/>
            <a:ext cx="1336061" cy="482618"/>
          </a:xfrm>
          <a:prstGeom prst="rect">
            <a:avLst/>
          </a:prstGeom>
        </p:spPr>
      </p:pic>
      <p:sp>
        <p:nvSpPr>
          <p:cNvPr id="16" name="Rechthoekige driehoek 15">
            <a:extLst>
              <a:ext uri="{FF2B5EF4-FFF2-40B4-BE49-F238E27FC236}">
                <a16:creationId xmlns:a16="http://schemas.microsoft.com/office/drawing/2014/main" id="{64FF7A2E-0A74-1542-A81B-8D931BAE349D}"/>
              </a:ext>
            </a:extLst>
          </p:cNvPr>
          <p:cNvSpPr/>
          <p:nvPr/>
        </p:nvSpPr>
        <p:spPr>
          <a:xfrm rot="16200000">
            <a:off x="6495150" y="2571754"/>
            <a:ext cx="1976766" cy="1976766"/>
          </a:xfrm>
          <a:prstGeom prst="rtTriangl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037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5A39D4B-3DBE-3143-9B56-1EB166CEF1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2031325"/>
          </a:xfrm>
          <a:prstGeom prst="rect">
            <a:avLst/>
          </a:prstGeom>
          <a:noFill/>
        </p:spPr>
        <p:txBody>
          <a:bodyPr wrap="square" rtlCol="0" anchor="t">
            <a:spAutoFit/>
          </a:bodyPr>
          <a:lstStyle/>
          <a:p>
            <a:pPr marL="285750" indent="-285750">
              <a:buFont typeface="Arial" panose="020B0604020202020204" pitchFamily="34" charset="0"/>
              <a:buChar char="•"/>
            </a:pPr>
            <a:r>
              <a:rPr lang="nl-NL" sz="1400" dirty="0">
                <a:latin typeface="Arial"/>
                <a:cs typeface="Arial"/>
              </a:rPr>
              <a:t>een sollicitatiebrief schrijven</a:t>
            </a:r>
          </a:p>
          <a:p>
            <a:pPr marL="285750" indent="-285750">
              <a:buFont typeface="Arial" panose="020B0604020202020204" pitchFamily="34" charset="0"/>
              <a:buChar char="•"/>
            </a:pPr>
            <a:r>
              <a:rPr lang="nl-NL" sz="1400" dirty="0">
                <a:latin typeface="Arial"/>
                <a:cs typeface="Arial"/>
              </a:rPr>
              <a:t>voorbereiden op de sollicitatiegesprekken</a:t>
            </a:r>
          </a:p>
          <a:p>
            <a:pPr marL="285750" indent="-285750">
              <a:buFont typeface="Arial" panose="020B0604020202020204" pitchFamily="34" charset="0"/>
              <a:buChar char="•"/>
            </a:pPr>
            <a:r>
              <a:rPr lang="nl-NL" sz="1400" dirty="0">
                <a:latin typeface="Arial"/>
                <a:ea typeface="+mn-lt"/>
                <a:cs typeface="+mn-lt"/>
              </a:rPr>
              <a:t>de invloed van </a:t>
            </a:r>
            <a:r>
              <a:rPr lang="nl-NL" sz="1400" dirty="0" err="1">
                <a:latin typeface="Arial"/>
                <a:ea typeface="+mn-lt"/>
                <a:cs typeface="+mn-lt"/>
              </a:rPr>
              <a:t>social</a:t>
            </a:r>
            <a:r>
              <a:rPr lang="nl-NL" sz="1400" dirty="0">
                <a:latin typeface="Arial"/>
                <a:ea typeface="+mn-lt"/>
                <a:cs typeface="+mn-lt"/>
              </a:rPr>
              <a:t> media op je sollicitatie bespreken</a:t>
            </a:r>
            <a:endParaRPr lang="nl-NL" sz="1400" dirty="0">
              <a:latin typeface="Arial"/>
              <a:cs typeface="Arial" panose="020B0604020202020204" pitchFamily="34" charset="0"/>
            </a:endParaRPr>
          </a:p>
          <a:p>
            <a:pPr marL="285750" indent="-285750">
              <a:buFont typeface="Arial" panose="020B0604020202020204" pitchFamily="34" charset="0"/>
              <a:buChar char="•"/>
            </a:pPr>
            <a:endParaRPr lang="nl-NL" sz="1400" dirty="0">
              <a:latin typeface="Arial" panose="020B0604020202020204" pitchFamily="34" charset="0"/>
              <a:cs typeface="Arial" panose="020B0604020202020204" pitchFamily="34" charset="0"/>
            </a:endParaRPr>
          </a:p>
          <a:p>
            <a:endParaRPr lang="nl-NL" sz="1400">
              <a:latin typeface="Arial" panose="020B0604020202020204" pitchFamily="34" charset="0"/>
              <a:cs typeface="Arial" panose="020B0604020202020204" pitchFamily="34" charset="0"/>
            </a:endParaRPr>
          </a:p>
          <a:p>
            <a:r>
              <a:rPr lang="nl-NL" sz="1400" dirty="0">
                <a:latin typeface="Arial"/>
                <a:cs typeface="Arial"/>
              </a:rPr>
              <a:t>De volgende les krijgen jullie een Sollicitatietraining van mensen uit het bedrijfsleven. Zij gaan met jullie het sollicitatiegesprek oefenen. </a:t>
            </a:r>
            <a:endParaRPr lang="nl-NL" sz="1400"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In les 4 </a:t>
            </a:r>
            <a:r>
              <a:rPr lang="en-US" b="1" err="1">
                <a:solidFill>
                  <a:schemeClr val="bg1"/>
                </a:solidFill>
                <a:latin typeface="Arial" panose="020B0604020202020204" pitchFamily="34" charset="0"/>
                <a:cs typeface="Arial" panose="020B0604020202020204" pitchFamily="34" charset="0"/>
              </a:rPr>
              <a:t>ga</a:t>
            </a:r>
            <a:r>
              <a:rPr lang="en-US" b="1">
                <a:solidFill>
                  <a:schemeClr val="bg1"/>
                </a:solidFill>
                <a:latin typeface="Arial" panose="020B0604020202020204" pitchFamily="34" charset="0"/>
                <a:cs typeface="Arial" panose="020B0604020202020204" pitchFamily="34" charset="0"/>
              </a:rPr>
              <a:t> je…</a:t>
            </a:r>
            <a:endParaRPr lang="nl-NL" b="1">
              <a:solidFill>
                <a:schemeClr val="bg1"/>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E4126B43-9EA6-2B41-86CA-C29F7F1A61CF}"/>
              </a:ext>
            </a:extLst>
          </p:cNvPr>
          <p:cNvSpPr txBox="1"/>
          <p:nvPr/>
        </p:nvSpPr>
        <p:spPr>
          <a:xfrm>
            <a:off x="6922673" y="69482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4: </a:t>
            </a:r>
            <a:r>
              <a:rPr lang="en-US" sz="1100" dirty="0" err="1">
                <a:solidFill>
                  <a:schemeClr val="bg1"/>
                </a:solidFill>
                <a:latin typeface="Arial"/>
                <a:cs typeface="Arial"/>
              </a:rPr>
              <a:t>Solliciteren</a:t>
            </a:r>
            <a:endParaRPr lang="nl-NL" sz="1100" dirty="0" err="1">
              <a:solidFill>
                <a:schemeClr val="bg1"/>
              </a:solidFill>
              <a:latin typeface="Arial"/>
              <a:cs typeface="Arial"/>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7" name="Afbeelding 6" descr="Afbeelding met vloer, persoon, binnen, tafel&#10;&#10;Automatisch gegenereerde beschrijving">
            <a:extLst>
              <a:ext uri="{FF2B5EF4-FFF2-40B4-BE49-F238E27FC236}">
                <a16:creationId xmlns:a16="http://schemas.microsoft.com/office/drawing/2014/main" id="{94ED7E30-085B-A049-968A-1E2458B027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6088" y="1573723"/>
            <a:ext cx="3108832" cy="2072555"/>
          </a:xfrm>
          <a:prstGeom prst="rect">
            <a:avLst/>
          </a:prstGeom>
        </p:spPr>
      </p:pic>
    </p:spTree>
    <p:extLst>
      <p:ext uri="{BB962C8B-B14F-4D97-AF65-F5344CB8AC3E}">
        <p14:creationId xmlns:p14="http://schemas.microsoft.com/office/powerpoint/2010/main" val="292789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vogel&#10;&#10;Automatisch gegenereerde beschrijving">
            <a:extLst>
              <a:ext uri="{FF2B5EF4-FFF2-40B4-BE49-F238E27FC236}">
                <a16:creationId xmlns:a16="http://schemas.microsoft.com/office/drawing/2014/main" id="{D7691ED2-6070-4B5F-82E5-0E92A17B59C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7106" y="448832"/>
            <a:ext cx="7614057" cy="753917"/>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79" y="1603351"/>
            <a:ext cx="4010719" cy="1815882"/>
          </a:xfrm>
          <a:prstGeom prst="rect">
            <a:avLst/>
          </a:prstGeom>
          <a:noFill/>
        </p:spPr>
        <p:txBody>
          <a:bodyPr wrap="square" rtlCol="0">
            <a:spAutoFit/>
          </a:bodyPr>
          <a:lstStyle/>
          <a:p>
            <a:pPr marL="342265" indent="-342265"/>
            <a:r>
              <a:rPr lang="nl-NL" sz="1400">
                <a:latin typeface="Arial" panose="020B0604020202020204" pitchFamily="34" charset="0"/>
                <a:cs typeface="Arial" panose="020B0604020202020204" pitchFamily="34" charset="0"/>
              </a:rPr>
              <a:t>We gaan aan de slag met solliciteren: </a:t>
            </a:r>
          </a:p>
          <a:p>
            <a:pPr marL="285761" indent="-285750">
              <a:buFont typeface="Arial" panose="020B0604020202020204" pitchFamily="34" charset="0"/>
              <a:buChar char="•"/>
            </a:pPr>
            <a:r>
              <a:rPr lang="nl-NL" sz="1400">
                <a:latin typeface="Arial" panose="020B0604020202020204" pitchFamily="34" charset="0"/>
                <a:cs typeface="Arial" panose="020B0604020202020204" pitchFamily="34" charset="0"/>
              </a:rPr>
              <a:t>Je leert wat solliciteren is en wat er allemaal bij komt kijken</a:t>
            </a:r>
          </a:p>
          <a:p>
            <a:pPr marL="285761" indent="-285750">
              <a:buFont typeface="Arial" panose="020B0604020202020204" pitchFamily="34" charset="0"/>
              <a:buChar char="•"/>
            </a:pPr>
            <a:r>
              <a:rPr lang="nl-NL" sz="1400">
                <a:latin typeface="Arial" panose="020B0604020202020204" pitchFamily="34" charset="0"/>
                <a:cs typeface="Arial" panose="020B0604020202020204" pitchFamily="34" charset="0"/>
              </a:rPr>
              <a:t>Jullie gaan oefenen met het voeren van een sollicitatiegesprek</a:t>
            </a:r>
          </a:p>
          <a:p>
            <a:pPr marL="285761" indent="-285750">
              <a:buFont typeface="Arial" panose="020B0604020202020204" pitchFamily="34" charset="0"/>
              <a:buChar char="•"/>
            </a:pPr>
            <a:r>
              <a:rPr lang="nl-NL" sz="1400">
                <a:latin typeface="Arial" panose="020B0604020202020204" pitchFamily="34" charset="0"/>
                <a:cs typeface="Arial" panose="020B0604020202020204" pitchFamily="34" charset="0"/>
              </a:rPr>
              <a:t>Mensen uit het bedrijfsleven komen naar de klas om met jullie sollicitatiegesprekken te oefenen</a:t>
            </a:r>
          </a:p>
        </p:txBody>
      </p:sp>
      <p:pic>
        <p:nvPicPr>
          <p:cNvPr id="5" name="Afbeelding 4" descr="Afbeelding met persoon, binnen, vrouw, tafel&#10;&#10;Automatisch gegenereerde beschrijving">
            <a:extLst>
              <a:ext uri="{FF2B5EF4-FFF2-40B4-BE49-F238E27FC236}">
                <a16:creationId xmlns:a16="http://schemas.microsoft.com/office/drawing/2014/main" id="{DD9BB88F-DE7F-1F4B-9D57-DD3F45685E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3833" y="1588485"/>
            <a:ext cx="2871088" cy="1913196"/>
          </a:xfrm>
          <a:prstGeom prst="rect">
            <a:avLst/>
          </a:prstGeom>
        </p:spPr>
      </p:pic>
      <p:sp>
        <p:nvSpPr>
          <p:cNvPr id="22" name="Tekstvak 21">
            <a:extLst>
              <a:ext uri="{FF2B5EF4-FFF2-40B4-BE49-F238E27FC236}">
                <a16:creationId xmlns:a16="http://schemas.microsoft.com/office/drawing/2014/main" id="{B3647FAA-AF1C-CE43-BC10-FDC3EBCB4337}"/>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Introductie</a:t>
            </a:r>
            <a:r>
              <a:rPr lang="en-US" b="1">
                <a:solidFill>
                  <a:schemeClr val="bg1"/>
                </a:solidFill>
                <a:latin typeface="Arial" panose="020B0604020202020204" pitchFamily="34" charset="0"/>
                <a:cs typeface="Arial" panose="020B0604020202020204" pitchFamily="34" charset="0"/>
              </a:rPr>
              <a:t> JINC </a:t>
            </a:r>
            <a:r>
              <a:rPr lang="en-US" b="1" err="1">
                <a:solidFill>
                  <a:schemeClr val="bg1"/>
                </a:solidFill>
                <a:latin typeface="Arial" panose="020B0604020202020204" pitchFamily="34" charset="0"/>
                <a:cs typeface="Arial" panose="020B0604020202020204" pitchFamily="34" charset="0"/>
              </a:rPr>
              <a:t>Sollicitatietraining</a:t>
            </a:r>
            <a:endParaRPr lang="nl-NL" b="1">
              <a:solidFill>
                <a:schemeClr val="bg1"/>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DA7DD8C8-805B-9F4A-B935-BC4C9652FAAA}"/>
              </a:ext>
            </a:extLst>
          </p:cNvPr>
          <p:cNvSpPr txBox="1"/>
          <p:nvPr/>
        </p:nvSpPr>
        <p:spPr>
          <a:xfrm>
            <a:off x="6950128" y="693598"/>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1AA76993-0207-6A48-B4FC-23E83CF45216}"/>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Tree>
    <p:extLst>
      <p:ext uri="{BB962C8B-B14F-4D97-AF65-F5344CB8AC3E}">
        <p14:creationId xmlns:p14="http://schemas.microsoft.com/office/powerpoint/2010/main" val="669415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7DC61BE-66E4-8041-92F8-CF844539DA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2031325"/>
          </a:xfrm>
          <a:prstGeom prst="rect">
            <a:avLst/>
          </a:prstGeom>
          <a:noFill/>
        </p:spPr>
        <p:txBody>
          <a:bodyPr wrap="square" rtlCol="0" anchor="t">
            <a:spAutoFit/>
          </a:bodyPr>
          <a:lstStyle/>
          <a:p>
            <a:r>
              <a:rPr lang="nl-NL" sz="1400" dirty="0">
                <a:latin typeface="Arial"/>
                <a:cs typeface="Arial"/>
              </a:rPr>
              <a:t>Je uiteindelijke reactie op een vacature noemen we ‘je sollicitatie’. Er zijn verschillende manieren waarop je op een vacature kunt reageren:</a:t>
            </a:r>
          </a:p>
          <a:p>
            <a:pPr marL="742950" lvl="1" indent="-285750">
              <a:buFont typeface="Arial" panose="020B0604020202020204" pitchFamily="34" charset="0"/>
              <a:buChar char="•"/>
            </a:pPr>
            <a:r>
              <a:rPr lang="nl-NL" sz="1400" dirty="0">
                <a:latin typeface="Arial"/>
                <a:cs typeface="Arial"/>
              </a:rPr>
              <a:t>Via een sollicitatiebrief</a:t>
            </a:r>
          </a:p>
          <a:p>
            <a:pPr marL="742950" lvl="1" indent="-285750">
              <a:buFont typeface="Arial" panose="020B0604020202020204" pitchFamily="34" charset="0"/>
              <a:buChar char="•"/>
            </a:pPr>
            <a:r>
              <a:rPr lang="nl-NL" sz="1400" dirty="0">
                <a:latin typeface="Arial"/>
                <a:cs typeface="Arial"/>
              </a:rPr>
              <a:t>Via een online sollicitatieformulier</a:t>
            </a:r>
          </a:p>
          <a:p>
            <a:endParaRPr lang="nl-NL" sz="1400">
              <a:latin typeface="Arial" panose="020B0604020202020204" pitchFamily="34" charset="0"/>
              <a:cs typeface="Arial" panose="020B0604020202020204" pitchFamily="34" charset="0"/>
            </a:endParaRPr>
          </a:p>
          <a:p>
            <a:r>
              <a:rPr lang="nl-NL" sz="1400" dirty="0">
                <a:latin typeface="Arial"/>
                <a:cs typeface="Arial"/>
              </a:rPr>
              <a:t>Op de volgende slides staan de verschillende stappen die je neemt bij </a:t>
            </a:r>
            <a:r>
              <a:rPr lang="nl-NL" sz="1400" dirty="0">
                <a:solidFill>
                  <a:schemeClr val="tx2"/>
                </a:solidFill>
                <a:latin typeface="Arial"/>
                <a:cs typeface="Arial"/>
              </a:rPr>
              <a:t>deze </a:t>
            </a:r>
            <a:r>
              <a:rPr lang="nl-NL" sz="1400" dirty="0">
                <a:latin typeface="Arial"/>
                <a:cs typeface="Arial"/>
              </a:rPr>
              <a:t>twee manieren naast elkaar</a:t>
            </a:r>
            <a:r>
              <a:rPr lang="nl-NL" sz="1400" dirty="0">
                <a:solidFill>
                  <a:srgbClr val="FF0000"/>
                </a:solidFill>
                <a:latin typeface="Arial"/>
                <a:cs typeface="Arial"/>
              </a:rPr>
              <a:t> </a:t>
            </a:r>
            <a:r>
              <a:rPr lang="nl-NL" sz="1400" dirty="0">
                <a:solidFill>
                  <a:schemeClr val="tx2"/>
                </a:solidFill>
                <a:latin typeface="Arial"/>
                <a:cs typeface="Arial"/>
              </a:rPr>
              <a:t>uitgelegd. </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nchor="t">
            <a:spAutoFit/>
          </a:bodyPr>
          <a:lstStyle/>
          <a:p>
            <a:r>
              <a:rPr lang="en-US" b="1" dirty="0" err="1">
                <a:solidFill>
                  <a:schemeClr val="bg1"/>
                </a:solidFill>
                <a:latin typeface="Arial"/>
                <a:cs typeface="Arial"/>
              </a:rPr>
              <a:t>Solliciteren</a:t>
            </a:r>
            <a:endParaRPr lang="en-US" b="1" dirty="0" err="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2" name="Tekstvak 22">
            <a:extLst>
              <a:ext uri="{FF2B5EF4-FFF2-40B4-BE49-F238E27FC236}">
                <a16:creationId xmlns:a16="http://schemas.microsoft.com/office/drawing/2014/main" id="{F516A3D8-0888-40E3-91FB-E278DFE31FBE}"/>
              </a:ext>
            </a:extLst>
          </p:cNvPr>
          <p:cNvSpPr txBox="1"/>
          <p:nvPr/>
        </p:nvSpPr>
        <p:spPr>
          <a:xfrm>
            <a:off x="6913480" y="696522"/>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4: </a:t>
            </a:r>
            <a:r>
              <a:rPr lang="en-US" sz="1100" dirty="0" err="1">
                <a:solidFill>
                  <a:schemeClr val="bg1"/>
                </a:solidFill>
                <a:latin typeface="Arial"/>
                <a:cs typeface="Arial"/>
              </a:rPr>
              <a:t>Solliciteren</a:t>
            </a:r>
            <a:endParaRPr lang="nl-NL" sz="1100" dirty="0" err="1">
              <a:solidFill>
                <a:schemeClr val="bg1"/>
              </a:solidFill>
              <a:latin typeface="Arial"/>
              <a:cs typeface="Arial"/>
            </a:endParaRPr>
          </a:p>
        </p:txBody>
      </p:sp>
    </p:spTree>
    <p:extLst>
      <p:ext uri="{BB962C8B-B14F-4D97-AF65-F5344CB8AC3E}">
        <p14:creationId xmlns:p14="http://schemas.microsoft.com/office/powerpoint/2010/main" val="80554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E1DF8B23-2A08-E843-9886-E792810D0F00}"/>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graphicFrame>
        <p:nvGraphicFramePr>
          <p:cNvPr id="12" name="Tabel 11">
            <a:extLst>
              <a:ext uri="{FF2B5EF4-FFF2-40B4-BE49-F238E27FC236}">
                <a16:creationId xmlns:a16="http://schemas.microsoft.com/office/drawing/2014/main" id="{6FC4E12C-0D0D-2147-8EC3-F540A47ACC4C}"/>
              </a:ext>
            </a:extLst>
          </p:cNvPr>
          <p:cNvGraphicFramePr>
            <a:graphicFrameLocks noGrp="1"/>
          </p:cNvGraphicFramePr>
          <p:nvPr>
            <p:extLst>
              <p:ext uri="{D42A27DB-BD31-4B8C-83A1-F6EECF244321}">
                <p14:modId xmlns:p14="http://schemas.microsoft.com/office/powerpoint/2010/main" val="1360636262"/>
              </p:ext>
            </p:extLst>
          </p:nvPr>
        </p:nvGraphicFramePr>
        <p:xfrm>
          <a:off x="859599" y="806681"/>
          <a:ext cx="7424801" cy="3540988"/>
        </p:xfrm>
        <a:graphic>
          <a:graphicData uri="http://schemas.openxmlformats.org/drawingml/2006/table">
            <a:tbl>
              <a:tblPr/>
              <a:tblGrid>
                <a:gridCol w="356489">
                  <a:extLst>
                    <a:ext uri="{9D8B030D-6E8A-4147-A177-3AD203B41FA5}">
                      <a16:colId xmlns:a16="http://schemas.microsoft.com/office/drawing/2014/main" val="1498579534"/>
                    </a:ext>
                  </a:extLst>
                </a:gridCol>
                <a:gridCol w="7068312">
                  <a:extLst>
                    <a:ext uri="{9D8B030D-6E8A-4147-A177-3AD203B41FA5}">
                      <a16:colId xmlns:a16="http://schemas.microsoft.com/office/drawing/2014/main" val="324902595"/>
                    </a:ext>
                  </a:extLst>
                </a:gridCol>
              </a:tblGrid>
              <a:tr h="493395">
                <a:tc gridSpan="2">
                  <a:txBody>
                    <a:bodyPr/>
                    <a:lstStyle/>
                    <a:p>
                      <a:pPr algn="l" fontAlgn="auto"/>
                      <a:r>
                        <a:rPr lang="nl-NL" sz="700" b="1" i="0" dirty="0">
                          <a:solidFill>
                            <a:schemeClr val="bg1"/>
                          </a:solidFill>
                          <a:effectLst/>
                          <a:latin typeface="Arial"/>
                        </a:rPr>
                        <a:t>​</a:t>
                      </a:r>
                    </a:p>
                    <a:p>
                      <a:pPr marL="0" marR="0" lvl="0" indent="0" algn="l" rtl="0" eaLnBrk="1" fontAlgn="auto" latinLnBrk="0" hangingPunct="1">
                        <a:lnSpc>
                          <a:spcPct val="100000"/>
                        </a:lnSpc>
                        <a:spcBef>
                          <a:spcPts val="0"/>
                        </a:spcBef>
                        <a:spcAft>
                          <a:spcPts val="0"/>
                        </a:spcAft>
                        <a:buFontTx/>
                        <a:buNone/>
                      </a:pPr>
                      <a:r>
                        <a:rPr lang="nl-NL" sz="1200" b="1" i="0" dirty="0">
                          <a:solidFill>
                            <a:srgbClr val="000000"/>
                          </a:solidFill>
                          <a:effectLst/>
                          <a:latin typeface="Arial"/>
                        </a:rPr>
                        <a:t>  </a:t>
                      </a:r>
                      <a:r>
                        <a:rPr lang="nl-NL" sz="1800" b="1" i="0" dirty="0">
                          <a:solidFill>
                            <a:srgbClr val="000000"/>
                          </a:solidFill>
                          <a:effectLst/>
                          <a:latin typeface="Arial"/>
                        </a:rPr>
                        <a:t> ​</a:t>
                      </a:r>
                      <a:r>
                        <a:rPr lang="nl-NL" sz="1800" b="1" dirty="0">
                          <a:solidFill>
                            <a:schemeClr val="bg1"/>
                          </a:solidFill>
                          <a:effectLst/>
                          <a:latin typeface="Arial"/>
                          <a:ea typeface="Calibri" panose="020F0502020204030204" pitchFamily="34" charset="0"/>
                          <a:cs typeface="Times New Roman"/>
                        </a:rPr>
                        <a:t>Solliciteren via sollicitatiebrief</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l-NL"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1418" marR="51418" marT="25709" marB="2570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extLst>
                  <a:ext uri="{0D108BD9-81ED-4DB2-BD59-A6C34878D82A}">
                    <a16:rowId xmlns:a16="http://schemas.microsoft.com/office/drawing/2014/main" val="2592253067"/>
                  </a:ext>
                </a:extLst>
              </a:tr>
              <a:tr h="399204">
                <a:tc>
                  <a:txBody>
                    <a:bodyPr/>
                    <a:lstStyle/>
                    <a:p>
                      <a:pPr algn="l" fontAlgn="base"/>
                      <a:r>
                        <a:rPr lang="nl-NL" sz="1100" b="1" i="0" dirty="0">
                          <a:solidFill>
                            <a:schemeClr val="bg1"/>
                          </a:solidFill>
                          <a:effectLst/>
                          <a:latin typeface="Arial"/>
                          <a:cs typeface="Arial"/>
                        </a:rPr>
                        <a:t>1</a:t>
                      </a:r>
                      <a:endParaRPr lang="nl-NL" sz="1100" b="0" i="0" dirty="0">
                        <a:solidFill>
                          <a:schemeClr val="bg1"/>
                        </a:solidFill>
                        <a:effectLst/>
                        <a:latin typeface="Arial"/>
                        <a:cs typeface="Arial"/>
                      </a:endParaRPr>
                    </a:p>
                    <a:p>
                      <a:pPr algn="l" fontAlgn="base"/>
                      <a:r>
                        <a:rPr lang="nl-NL" sz="1100" b="0" i="0" dirty="0">
                          <a:solidFill>
                            <a:schemeClr val="bg1"/>
                          </a:solidFill>
                          <a:effectLst/>
                          <a:latin typeface="Arial"/>
                          <a:cs typeface="Arial"/>
                        </a:rPr>
                        <a:t>​</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a:txBody>
                    <a:bodyPr/>
                    <a:lstStyle/>
                    <a:p>
                      <a:pPr algn="l">
                        <a:lnSpc>
                          <a:spcPct val="107000"/>
                        </a:lnSpc>
                        <a:spcAft>
                          <a:spcPts val="0"/>
                        </a:spcAft>
                      </a:pPr>
                      <a:r>
                        <a:rPr lang="nl-NL" sz="1100" dirty="0">
                          <a:effectLst/>
                          <a:latin typeface="Arial"/>
                          <a:ea typeface="Calibri" panose="020F0502020204030204" pitchFamily="34" charset="0"/>
                          <a:cs typeface="Times New Roman"/>
                        </a:rPr>
                        <a:t>Stel je cv op. </a:t>
                      </a:r>
                    </a:p>
                    <a:p>
                      <a:pPr algn="l">
                        <a:lnSpc>
                          <a:spcPct val="107000"/>
                        </a:lnSpc>
                        <a:spcAft>
                          <a:spcPts val="0"/>
                        </a:spcAft>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494248199"/>
                  </a:ext>
                </a:extLst>
              </a:tr>
              <a:tr h="348985">
                <a:tc>
                  <a:txBody>
                    <a:bodyPr/>
                    <a:lstStyle/>
                    <a:p>
                      <a:pPr algn="l" fontAlgn="base"/>
                      <a:r>
                        <a:rPr lang="nl-NL" sz="1100" b="0" i="0" dirty="0">
                          <a:solidFill>
                            <a:schemeClr val="bg1"/>
                          </a:solidFill>
                          <a:effectLst/>
                          <a:latin typeface="Arial"/>
                          <a:cs typeface="Arial"/>
                        </a:rPr>
                        <a:t>2</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1100" dirty="0">
                          <a:effectLst/>
                          <a:latin typeface="Arial"/>
                          <a:ea typeface="Calibri" panose="020F0502020204030204" pitchFamily="34" charset="0"/>
                          <a:cs typeface="Times New Roman"/>
                        </a:rPr>
                        <a:t>Schrijf een sollicitatiebrief voor de baan die je gevonden hebt.</a:t>
                      </a:r>
                    </a:p>
                    <a:p>
                      <a:pPr marL="0" marR="0" lvl="0" indent="0" algn="l" defTabSz="914377" rtl="0" eaLnBrk="1" fontAlgn="auto"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821861226"/>
                  </a:ext>
                </a:extLst>
              </a:tr>
              <a:tr h="376252">
                <a:tc>
                  <a:txBody>
                    <a:bodyPr/>
                    <a:lstStyle/>
                    <a:p>
                      <a:pPr algn="l" fontAlgn="base"/>
                      <a:r>
                        <a:rPr lang="nl-NL" sz="1100" b="0" i="0" dirty="0">
                          <a:solidFill>
                            <a:schemeClr val="bg1"/>
                          </a:solidFill>
                          <a:effectLst/>
                          <a:latin typeface="Arial"/>
                          <a:cs typeface="Arial"/>
                        </a:rPr>
                        <a:t>3</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a:txBody>
                    <a:bodyPr/>
                    <a:lstStyle/>
                    <a:p>
                      <a:pPr algn="l">
                        <a:lnSpc>
                          <a:spcPct val="107000"/>
                        </a:lnSpc>
                        <a:spcAft>
                          <a:spcPts val="0"/>
                        </a:spcAft>
                      </a:pPr>
                      <a:r>
                        <a:rPr lang="nl-NL" sz="1100" dirty="0">
                          <a:effectLst/>
                          <a:latin typeface="Arial"/>
                          <a:ea typeface="Calibri" panose="020F0502020204030204" pitchFamily="34" charset="0"/>
                          <a:cs typeface="Times New Roman"/>
                        </a:rPr>
                        <a:t>Verstuur de brief naar de juiste persoon via een e-mail (Hoe je deze mail kan opstellen zie je hier: </a:t>
                      </a:r>
                      <a:r>
                        <a:rPr lang="nl-NL" sz="1100" u="sng" dirty="0">
                          <a:solidFill>
                            <a:srgbClr val="0563C1"/>
                          </a:solidFill>
                          <a:effectLst/>
                          <a:latin typeface="Arial"/>
                          <a:ea typeface="Calibri" panose="020F0502020204030204" pitchFamily="34" charset="0"/>
                          <a:cs typeface="Times New Roman"/>
                          <a:hlinkClick r:id="rId3"/>
                        </a:rPr>
                        <a:t>https://www.sollicitatie.info/cv-tips/cv-emailen</a:t>
                      </a:r>
                      <a:r>
                        <a:rPr lang="nl-NL" sz="1100" dirty="0">
                          <a:effectLst/>
                          <a:latin typeface="Arial"/>
                          <a:ea typeface="Calibri" panose="020F0502020204030204" pitchFamily="34" charset="0"/>
                          <a:cs typeface="Times New Roman"/>
                        </a:rPr>
                        <a:t>) </a:t>
                      </a:r>
                      <a:endParaRPr lang="nl-NL" sz="1200" dirty="0">
                        <a:effectLst/>
                        <a:latin typeface="Arial"/>
                        <a:ea typeface="Calibri" panose="020F0502020204030204" pitchFamily="34" charset="0"/>
                        <a:cs typeface="Times New Roman"/>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473409838"/>
                  </a:ext>
                </a:extLst>
              </a:tr>
              <a:tr h="265380">
                <a:tc>
                  <a:txBody>
                    <a:bodyPr/>
                    <a:lstStyle/>
                    <a:p>
                      <a:pPr algn="l" fontAlgn="base"/>
                      <a:r>
                        <a:rPr lang="nl-NL" sz="1100" b="0" i="0" dirty="0">
                          <a:solidFill>
                            <a:schemeClr val="bg1"/>
                          </a:solidFill>
                          <a:effectLst/>
                          <a:latin typeface="Arial"/>
                          <a:cs typeface="Arial"/>
                        </a:rPr>
                        <a:t>4</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a:txBody>
                    <a:bodyPr/>
                    <a:lstStyle/>
                    <a:p>
                      <a:pPr algn="l">
                        <a:lnSpc>
                          <a:spcPct val="107000"/>
                        </a:lnSpc>
                        <a:spcAft>
                          <a:spcPts val="0"/>
                        </a:spcAft>
                      </a:pPr>
                      <a:r>
                        <a:rPr lang="nl-NL" sz="1100" dirty="0">
                          <a:effectLst/>
                          <a:latin typeface="Arial"/>
                          <a:ea typeface="Calibri" panose="020F0502020204030204" pitchFamily="34" charset="0"/>
                          <a:cs typeface="Times New Roman"/>
                        </a:rPr>
                        <a:t>Voeg je brief én cv toe als bijlage aan het e-mailbericht. </a:t>
                      </a:r>
                    </a:p>
                    <a:p>
                      <a:pPr algn="l">
                        <a:lnSpc>
                          <a:spcPct val="107000"/>
                        </a:lnSpc>
                        <a:spcAft>
                          <a:spcPts val="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784114349"/>
                  </a:ext>
                </a:extLst>
              </a:tr>
              <a:tr h="495364">
                <a:tc>
                  <a:txBody>
                    <a:bodyPr/>
                    <a:lstStyle/>
                    <a:p>
                      <a:pPr algn="l" fontAlgn="base"/>
                      <a:r>
                        <a:rPr lang="nl-NL" sz="1100" b="0" i="0" dirty="0">
                          <a:solidFill>
                            <a:schemeClr val="bg1"/>
                          </a:solidFill>
                          <a:effectLst/>
                          <a:latin typeface="Arial"/>
                          <a:cs typeface="Arial"/>
                        </a:rPr>
                        <a:t>5</a:t>
                      </a:r>
                    </a:p>
                    <a:p>
                      <a:pPr algn="l" fontAlgn="base"/>
                      <a:endParaRPr lang="nl-NL" sz="1100" b="0" i="0">
                        <a:solidFill>
                          <a:schemeClr val="bg1"/>
                        </a:solidFill>
                        <a:effectLst/>
                        <a:latin typeface="Arial" panose="020B0604020202020204" pitchFamily="34" charset="0"/>
                        <a:cs typeface="Arial" panose="020B0604020202020204" pitchFamily="34"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a:txBody>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lang="nl-NL" sz="1100" dirty="0">
                          <a:effectLst/>
                          <a:latin typeface="Arial"/>
                          <a:ea typeface="Calibri" panose="020F0502020204030204" pitchFamily="34" charset="0"/>
                          <a:cs typeface="Times New Roman"/>
                        </a:rPr>
                        <a:t>Controleer je e-mailbericht op spelfouten.</a:t>
                      </a:r>
                    </a:p>
                    <a:p>
                      <a:pPr marL="0" marR="0" lvl="0" indent="0" algn="l" defTabSz="914377" rtl="0" eaLnBrk="1" fontAlgn="base"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608533893"/>
                  </a:ext>
                </a:extLst>
              </a:tr>
              <a:tr h="515423">
                <a:tc>
                  <a:txBody>
                    <a:bodyPr/>
                    <a:lstStyle/>
                    <a:p>
                      <a:pPr algn="l" fontAlgn="base"/>
                      <a:r>
                        <a:rPr lang="nl-NL" sz="1100" b="0" i="0" dirty="0">
                          <a:solidFill>
                            <a:schemeClr val="bg1"/>
                          </a:solidFill>
                          <a:effectLst/>
                          <a:latin typeface="Arial"/>
                          <a:cs typeface="Arial"/>
                        </a:rPr>
                        <a:t>6</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a:txBody>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lang="nl-NL" sz="1100" dirty="0">
                          <a:effectLst/>
                          <a:latin typeface="Arial"/>
                          <a:ea typeface="Calibri" panose="020F0502020204030204" pitchFamily="34" charset="0"/>
                          <a:cs typeface="Times New Roman"/>
                        </a:rPr>
                        <a:t>Verzend je e-mail aan de juiste persoon. (Vaak staat de naam en het e-mailadres van de contactpersoon in de vacaturetekst.)</a:t>
                      </a:r>
                      <a:endParaRPr lang="nl-NL" sz="1200" dirty="0">
                        <a:effectLst/>
                        <a:latin typeface="Arial"/>
                        <a:ea typeface="Calibri" panose="020F0502020204030204" pitchFamily="34" charset="0"/>
                        <a:cs typeface="Times New Roman"/>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084836318"/>
                  </a:ext>
                </a:extLst>
              </a:tr>
              <a:tr h="378350">
                <a:tc>
                  <a:txBody>
                    <a:bodyPr/>
                    <a:lstStyle/>
                    <a:p>
                      <a:pPr algn="l" fontAlgn="base"/>
                      <a:r>
                        <a:rPr lang="nl-NL" sz="1100" b="0" i="0" dirty="0">
                          <a:solidFill>
                            <a:schemeClr val="bg1"/>
                          </a:solidFill>
                          <a:effectLst/>
                          <a:latin typeface="Arial"/>
                          <a:cs typeface="Arial"/>
                        </a:rPr>
                        <a:t>7</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3AC19"/>
                    </a:solidFill>
                  </a:tcPr>
                </a:tc>
                <a:tc>
                  <a:txBody>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lang="nl-NL" sz="1100" dirty="0">
                          <a:effectLst/>
                          <a:latin typeface="Arial"/>
                          <a:ea typeface="Calibri" panose="020F0502020204030204" pitchFamily="34" charset="0"/>
                          <a:cs typeface="Times New Roman"/>
                        </a:rPr>
                        <a:t>Je hebt gesolliciteerd!</a:t>
                      </a:r>
                    </a:p>
                    <a:p>
                      <a:pPr marL="0" marR="0" lvl="0" indent="0" algn="l" defTabSz="914377" rtl="0" eaLnBrk="1" fontAlgn="base" latinLnBrk="0" hangingPunct="1">
                        <a:lnSpc>
                          <a:spcPct val="100000"/>
                        </a:lnSpc>
                        <a:spcBef>
                          <a:spcPts val="0"/>
                        </a:spcBef>
                        <a:spcAft>
                          <a:spcPts val="0"/>
                        </a:spcAft>
                        <a:buClrTx/>
                        <a:buSzTx/>
                        <a:buFontTx/>
                        <a:buNone/>
                        <a:tabLst/>
                        <a:defRPr/>
                      </a:pPr>
                      <a:endParaRPr lang="nl-NL" sz="1200" dirty="0">
                        <a:effectLst/>
                        <a:latin typeface="Arial"/>
                        <a:ea typeface="Calibri" panose="020F0502020204030204" pitchFamily="34" charset="0"/>
                        <a:cs typeface="Times New Roman"/>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4061424011"/>
                  </a:ext>
                </a:extLst>
              </a:tr>
            </a:tbl>
          </a:graphicData>
        </a:graphic>
      </p:graphicFrame>
      <p:sp>
        <p:nvSpPr>
          <p:cNvPr id="17" name="Rechthoekige driehoek 16">
            <a:extLst>
              <a:ext uri="{FF2B5EF4-FFF2-40B4-BE49-F238E27FC236}">
                <a16:creationId xmlns:a16="http://schemas.microsoft.com/office/drawing/2014/main" id="{D13B5491-0270-4140-AD49-6096F37E8AA0}"/>
              </a:ext>
            </a:extLst>
          </p:cNvPr>
          <p:cNvSpPr/>
          <p:nvPr/>
        </p:nvSpPr>
        <p:spPr>
          <a:xfrm rot="16200000">
            <a:off x="7140763" y="842764"/>
            <a:ext cx="482624" cy="426357"/>
          </a:xfrm>
          <a:prstGeom prst="rtTriangl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58C5F70-80E4-4E4C-AA52-BAB6B7AC1551}"/>
              </a:ext>
            </a:extLst>
          </p:cNvPr>
          <p:cNvSpPr/>
          <p:nvPr/>
        </p:nvSpPr>
        <p:spPr>
          <a:xfrm>
            <a:off x="7595254" y="814632"/>
            <a:ext cx="689146" cy="482623"/>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154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3927244C-2BFE-8948-9F12-CDB76CC7E8DA}"/>
              </a:ext>
            </a:extLst>
          </p:cNvPr>
          <p:cNvGraphicFramePr>
            <a:graphicFrameLocks noGrp="1"/>
          </p:cNvGraphicFramePr>
          <p:nvPr>
            <p:extLst>
              <p:ext uri="{D42A27DB-BD31-4B8C-83A1-F6EECF244321}">
                <p14:modId xmlns:p14="http://schemas.microsoft.com/office/powerpoint/2010/main" val="2009842686"/>
              </p:ext>
            </p:extLst>
          </p:nvPr>
        </p:nvGraphicFramePr>
        <p:xfrm>
          <a:off x="868680" y="525735"/>
          <a:ext cx="7406639" cy="3964013"/>
        </p:xfrm>
        <a:graphic>
          <a:graphicData uri="http://schemas.openxmlformats.org/drawingml/2006/table">
            <a:tbl>
              <a:tblPr/>
              <a:tblGrid>
                <a:gridCol w="359891">
                  <a:extLst>
                    <a:ext uri="{9D8B030D-6E8A-4147-A177-3AD203B41FA5}">
                      <a16:colId xmlns:a16="http://schemas.microsoft.com/office/drawing/2014/main" val="1498579534"/>
                    </a:ext>
                  </a:extLst>
                </a:gridCol>
                <a:gridCol w="7046748">
                  <a:extLst>
                    <a:ext uri="{9D8B030D-6E8A-4147-A177-3AD203B41FA5}">
                      <a16:colId xmlns:a16="http://schemas.microsoft.com/office/drawing/2014/main" val="324902595"/>
                    </a:ext>
                  </a:extLst>
                </a:gridCol>
              </a:tblGrid>
              <a:tr h="493395">
                <a:tc gridSpan="2">
                  <a:txBody>
                    <a:bodyPr/>
                    <a:lstStyle/>
                    <a:p>
                      <a:pPr algn="l" fontAlgn="auto"/>
                      <a:r>
                        <a:rPr lang="nl-NL" sz="700" b="1" i="0" dirty="0">
                          <a:solidFill>
                            <a:schemeClr val="bg1"/>
                          </a:solidFill>
                          <a:effectLst/>
                          <a:latin typeface="Arial"/>
                        </a:rPr>
                        <a:t>​</a:t>
                      </a:r>
                    </a:p>
                    <a:p>
                      <a:pPr marL="0" marR="0" lvl="0" indent="0" algn="l" rtl="0" eaLnBrk="1" fontAlgn="auto" latinLnBrk="0" hangingPunct="1">
                        <a:lnSpc>
                          <a:spcPct val="100000"/>
                        </a:lnSpc>
                        <a:spcBef>
                          <a:spcPts val="0"/>
                        </a:spcBef>
                        <a:spcAft>
                          <a:spcPts val="0"/>
                        </a:spcAft>
                        <a:buFontTx/>
                        <a:buNone/>
                      </a:pPr>
                      <a:r>
                        <a:rPr lang="nl-NL" sz="1800" b="1" i="0" dirty="0">
                          <a:solidFill>
                            <a:schemeClr val="bg1"/>
                          </a:solidFill>
                          <a:effectLst/>
                          <a:latin typeface="Arial"/>
                        </a:rPr>
                        <a:t>  Online solliciteren</a:t>
                      </a:r>
                      <a:endParaRPr lang="nl-NL" sz="1800" b="1" dirty="0">
                        <a:solidFill>
                          <a:schemeClr val="bg1"/>
                        </a:solidFill>
                        <a:effectLst/>
                        <a:latin typeface="Arial"/>
                        <a:ea typeface="Calibri" panose="020F0502020204030204" pitchFamily="34" charset="0"/>
                        <a:cs typeface="Times New Roman" panose="02020603050405020304" pitchFamily="18"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l-NL"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1418" marR="51418" marT="25709" marB="2570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2592253067"/>
                  </a:ext>
                </a:extLst>
              </a:tr>
              <a:tr h="399204">
                <a:tc>
                  <a:txBody>
                    <a:bodyPr/>
                    <a:lstStyle/>
                    <a:p>
                      <a:pPr algn="l" fontAlgn="base"/>
                      <a:r>
                        <a:rPr lang="nl-NL" sz="1100" b="1" i="0" dirty="0">
                          <a:solidFill>
                            <a:schemeClr val="bg1"/>
                          </a:solidFill>
                          <a:effectLst/>
                          <a:latin typeface="Arial"/>
                          <a:cs typeface="Arial"/>
                        </a:rPr>
                        <a:t>1</a:t>
                      </a:r>
                      <a:endParaRPr lang="nl-NL" sz="1100" b="0" i="0" dirty="0">
                        <a:solidFill>
                          <a:schemeClr val="bg1"/>
                        </a:solidFill>
                        <a:effectLst/>
                        <a:latin typeface="Arial"/>
                        <a:cs typeface="Arial"/>
                      </a:endParaRPr>
                    </a:p>
                    <a:p>
                      <a:pPr algn="l" fontAlgn="base"/>
                      <a:r>
                        <a:rPr lang="nl-NL" sz="1100" b="0" i="0" dirty="0">
                          <a:solidFill>
                            <a:schemeClr val="bg1"/>
                          </a:solidFill>
                          <a:effectLst/>
                          <a:latin typeface="Arial"/>
                          <a:cs typeface="Arial"/>
                        </a:rPr>
                        <a:t>​</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algn="l">
                        <a:lnSpc>
                          <a:spcPct val="107000"/>
                        </a:lnSpc>
                        <a:spcAft>
                          <a:spcPts val="0"/>
                        </a:spcAft>
                      </a:pPr>
                      <a:r>
                        <a:rPr lang="nl-NL" sz="1100" dirty="0">
                          <a:effectLst/>
                          <a:latin typeface="Arial"/>
                          <a:ea typeface="Calibri" panose="020F0502020204030204" pitchFamily="34" charset="0"/>
                          <a:cs typeface="Arial"/>
                        </a:rPr>
                        <a:t>Stel je cv op. </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494248199"/>
                  </a:ext>
                </a:extLst>
              </a:tr>
              <a:tr h="348985">
                <a:tc>
                  <a:txBody>
                    <a:bodyPr/>
                    <a:lstStyle/>
                    <a:p>
                      <a:pPr algn="l" fontAlgn="base"/>
                      <a:r>
                        <a:rPr lang="nl-NL" sz="1100" b="0" i="0" dirty="0">
                          <a:solidFill>
                            <a:schemeClr val="bg1"/>
                          </a:solidFill>
                          <a:effectLst/>
                          <a:latin typeface="Arial"/>
                          <a:cs typeface="Arial"/>
                        </a:rPr>
                        <a:t>2</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algn="l">
                        <a:lnSpc>
                          <a:spcPct val="107000"/>
                        </a:lnSpc>
                        <a:spcAft>
                          <a:spcPts val="0"/>
                        </a:spcAft>
                      </a:pPr>
                      <a:r>
                        <a:rPr lang="nl-NL" sz="1100" dirty="0">
                          <a:effectLst/>
                          <a:latin typeface="Arial"/>
                          <a:ea typeface="Calibri" panose="020F0502020204030204" pitchFamily="34" charset="0"/>
                          <a:cs typeface="Arial"/>
                        </a:rPr>
                        <a:t>Bij de vacature op de website wordt de mogelijkheid gegeven om online te solliciteren. Klik op de knop ‘Solliciteren’. </a:t>
                      </a:r>
                      <a:endParaRPr lang="nl-NL" sz="1100">
                        <a:effectLst/>
                        <a:latin typeface="Arial" panose="020B0604020202020204" pitchFamily="34" charset="0"/>
                        <a:ea typeface="Calibri" panose="020F0502020204030204" pitchFamily="34" charset="0"/>
                        <a:cs typeface="Arial" panose="020B0604020202020204" pitchFamily="34"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821861226"/>
                  </a:ext>
                </a:extLst>
              </a:tr>
              <a:tr h="376252">
                <a:tc>
                  <a:txBody>
                    <a:bodyPr/>
                    <a:lstStyle/>
                    <a:p>
                      <a:pPr algn="l" fontAlgn="base"/>
                      <a:r>
                        <a:rPr lang="nl-NL" sz="1100" b="0" i="0" dirty="0">
                          <a:solidFill>
                            <a:schemeClr val="bg1"/>
                          </a:solidFill>
                          <a:effectLst/>
                          <a:latin typeface="Arial"/>
                          <a:cs typeface="Arial"/>
                        </a:rPr>
                        <a:t>3</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algn="l">
                        <a:lnSpc>
                          <a:spcPct val="107000"/>
                        </a:lnSpc>
                        <a:spcAft>
                          <a:spcPts val="0"/>
                        </a:spcAft>
                      </a:pPr>
                      <a:r>
                        <a:rPr lang="nl-NL" sz="1100" dirty="0">
                          <a:effectLst/>
                          <a:latin typeface="Arial"/>
                          <a:ea typeface="Calibri" panose="020F0502020204030204" pitchFamily="34" charset="0"/>
                          <a:cs typeface="Arial"/>
                        </a:rPr>
                        <a:t>Je wordt gevraagd om een aantal gegevens in te vullen (naam, leeftijd, contactgegevens maar ook extra informatie die met de werkzaamheden samenhangen). Vul deze gegevens in.</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473409838"/>
                  </a:ext>
                </a:extLst>
              </a:tr>
              <a:tr h="265380">
                <a:tc>
                  <a:txBody>
                    <a:bodyPr/>
                    <a:lstStyle/>
                    <a:p>
                      <a:pPr algn="l" fontAlgn="base"/>
                      <a:r>
                        <a:rPr lang="nl-NL" sz="1100" b="0" i="0" dirty="0">
                          <a:solidFill>
                            <a:schemeClr val="bg1"/>
                          </a:solidFill>
                          <a:effectLst/>
                          <a:latin typeface="Arial"/>
                          <a:cs typeface="Arial"/>
                        </a:rPr>
                        <a:t>4</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algn="l">
                        <a:lnSpc>
                          <a:spcPct val="107000"/>
                        </a:lnSpc>
                        <a:spcAft>
                          <a:spcPts val="0"/>
                        </a:spcAft>
                      </a:pPr>
                      <a:r>
                        <a:rPr lang="nl-NL" sz="1100" dirty="0">
                          <a:effectLst/>
                          <a:latin typeface="Arial"/>
                          <a:ea typeface="Calibri" panose="020F0502020204030204" pitchFamily="34" charset="0"/>
                          <a:cs typeface="Arial"/>
                        </a:rPr>
                        <a:t>Upload je cv als bijlage. </a:t>
                      </a:r>
                      <a:r>
                        <a:rPr lang="nl-NL" sz="1100" b="1" dirty="0">
                          <a:effectLst/>
                          <a:latin typeface="Arial"/>
                          <a:ea typeface="Calibri" panose="020F0502020204030204" pitchFamily="34" charset="0"/>
                          <a:cs typeface="Arial"/>
                        </a:rPr>
                        <a:t>Let op: </a:t>
                      </a:r>
                      <a:r>
                        <a:rPr lang="nl-NL" sz="1100" dirty="0">
                          <a:effectLst/>
                          <a:latin typeface="Arial"/>
                          <a:ea typeface="Calibri" panose="020F0502020204030204" pitchFamily="34" charset="0"/>
                          <a:cs typeface="Arial"/>
                        </a:rPr>
                        <a:t>doe dit ook als het optioneel is!</a:t>
                      </a:r>
                    </a:p>
                    <a:p>
                      <a:pPr algn="l">
                        <a:lnSpc>
                          <a:spcPct val="107000"/>
                        </a:lnSpc>
                        <a:spcAft>
                          <a:spcPts val="0"/>
                        </a:spcAft>
                      </a:pPr>
                      <a:endParaRPr lang="nl-NL" sz="1100">
                        <a:effectLst/>
                        <a:latin typeface="Arial" panose="020B0604020202020204" pitchFamily="34" charset="0"/>
                        <a:ea typeface="Calibri" panose="020F0502020204030204" pitchFamily="34" charset="0"/>
                        <a:cs typeface="Arial" panose="020B0604020202020204" pitchFamily="34"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784114349"/>
                  </a:ext>
                </a:extLst>
              </a:tr>
              <a:tr h="314438">
                <a:tc>
                  <a:txBody>
                    <a:bodyPr/>
                    <a:lstStyle/>
                    <a:p>
                      <a:pPr algn="l" fontAlgn="base"/>
                      <a:r>
                        <a:rPr lang="nl-NL" sz="1100" b="0" i="0" dirty="0">
                          <a:solidFill>
                            <a:schemeClr val="bg1"/>
                          </a:solidFill>
                          <a:effectLst/>
                          <a:latin typeface="Arial"/>
                          <a:cs typeface="Arial"/>
                        </a:rPr>
                        <a:t>5</a:t>
                      </a:r>
                    </a:p>
                    <a:p>
                      <a:pPr algn="l" fontAlgn="base"/>
                      <a:endParaRPr lang="nl-NL" sz="1100" b="0" i="0">
                        <a:solidFill>
                          <a:schemeClr val="bg1"/>
                        </a:solidFill>
                        <a:effectLst/>
                        <a:latin typeface="Arial" panose="020B0604020202020204" pitchFamily="34" charset="0"/>
                        <a:cs typeface="Arial" panose="020B0604020202020204" pitchFamily="34"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algn="l">
                        <a:lnSpc>
                          <a:spcPct val="107000"/>
                        </a:lnSpc>
                        <a:spcAft>
                          <a:spcPts val="0"/>
                        </a:spcAft>
                      </a:pPr>
                      <a:r>
                        <a:rPr lang="nl-NL" sz="1100" dirty="0">
                          <a:effectLst/>
                          <a:latin typeface="Arial"/>
                          <a:ea typeface="Calibri" panose="020F0502020204030204" pitchFamily="34" charset="0"/>
                          <a:cs typeface="Arial"/>
                        </a:rPr>
                        <a:t>Vaak wordt de mogelijkheid gegeven om een korte motivatie te schrijven. Voeg deze motivatie altijd toe.</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608533893"/>
                  </a:ext>
                </a:extLst>
              </a:tr>
              <a:tr h="320486">
                <a:tc>
                  <a:txBody>
                    <a:bodyPr/>
                    <a:lstStyle/>
                    <a:p>
                      <a:pPr algn="l" fontAlgn="base"/>
                      <a:r>
                        <a:rPr lang="nl-NL" sz="1100" b="0" i="0" dirty="0">
                          <a:solidFill>
                            <a:schemeClr val="bg1"/>
                          </a:solidFill>
                          <a:effectLst/>
                          <a:latin typeface="Arial"/>
                          <a:cs typeface="Arial"/>
                        </a:rPr>
                        <a:t>6</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algn="l">
                        <a:lnSpc>
                          <a:spcPct val="107000"/>
                        </a:lnSpc>
                        <a:spcAft>
                          <a:spcPts val="0"/>
                        </a:spcAft>
                      </a:pPr>
                      <a:r>
                        <a:rPr lang="nl-NL" sz="1100" dirty="0">
                          <a:effectLst/>
                          <a:latin typeface="Arial"/>
                          <a:ea typeface="Calibri" panose="020F0502020204030204" pitchFamily="34" charset="0"/>
                          <a:cs typeface="Arial"/>
                        </a:rPr>
                        <a:t>Controleer of je alle velden hebt ingevuld en of je geen spelfouten hebt gemaakt.</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084836318"/>
                  </a:ext>
                </a:extLst>
              </a:tr>
              <a:tr h="378350">
                <a:tc>
                  <a:txBody>
                    <a:bodyPr/>
                    <a:lstStyle/>
                    <a:p>
                      <a:pPr algn="l" fontAlgn="base"/>
                      <a:r>
                        <a:rPr lang="nl-NL" sz="1100" b="0" i="0" dirty="0">
                          <a:solidFill>
                            <a:schemeClr val="bg1"/>
                          </a:solidFill>
                          <a:effectLst/>
                          <a:latin typeface="Arial"/>
                          <a:cs typeface="Arial"/>
                        </a:rPr>
                        <a:t>7</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algn="l">
                        <a:lnSpc>
                          <a:spcPct val="107000"/>
                        </a:lnSpc>
                        <a:spcAft>
                          <a:spcPts val="0"/>
                        </a:spcAft>
                      </a:pPr>
                      <a:r>
                        <a:rPr lang="nl-NL" sz="1100" dirty="0">
                          <a:effectLst/>
                          <a:latin typeface="Arial"/>
                          <a:ea typeface="Calibri" panose="020F0502020204030204" pitchFamily="34" charset="0"/>
                          <a:cs typeface="Arial"/>
                        </a:rPr>
                        <a:t>Klik op de knop ‘Versturen’ (of op de knop ‘Solliciteren’). </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4061424011"/>
                  </a:ext>
                </a:extLst>
              </a:tr>
              <a:tr h="316056">
                <a:tc>
                  <a:txBody>
                    <a:bodyPr/>
                    <a:lstStyle/>
                    <a:p>
                      <a:pPr algn="l" fontAlgn="base"/>
                      <a:r>
                        <a:rPr lang="nl-NL" sz="1100" b="0" i="0" dirty="0">
                          <a:solidFill>
                            <a:schemeClr val="bg1"/>
                          </a:solidFill>
                          <a:effectLst/>
                          <a:latin typeface="Arial"/>
                          <a:cs typeface="Arial"/>
                        </a:rPr>
                        <a:t>8</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nl-NL" sz="1100" dirty="0">
                          <a:effectLst/>
                          <a:latin typeface="Arial"/>
                          <a:ea typeface="Calibri" panose="020F0502020204030204" pitchFamily="34" charset="0"/>
                          <a:cs typeface="Arial"/>
                        </a:rPr>
                        <a:t>Klik op de knop ‘Versturen’ (of op de knop ‘Solliciteren’). </a:t>
                      </a:r>
                    </a:p>
                    <a:p>
                      <a:pPr algn="l">
                        <a:lnSpc>
                          <a:spcPct val="107000"/>
                        </a:lnSpc>
                        <a:spcAft>
                          <a:spcPts val="0"/>
                        </a:spcAft>
                      </a:pPr>
                      <a:endParaRPr lang="nl-NL" sz="1100">
                        <a:effectLst/>
                        <a:latin typeface="Arial" panose="020B0604020202020204" pitchFamily="34" charset="0"/>
                        <a:ea typeface="Calibri" panose="020F0502020204030204" pitchFamily="34" charset="0"/>
                        <a:cs typeface="Arial" panose="020B0604020202020204" pitchFamily="34"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1748061486"/>
                  </a:ext>
                </a:extLst>
              </a:tr>
              <a:tr h="378350">
                <a:tc>
                  <a:txBody>
                    <a:bodyPr/>
                    <a:lstStyle/>
                    <a:p>
                      <a:pPr algn="l" fontAlgn="base"/>
                      <a:r>
                        <a:rPr lang="nl-NL" sz="1100" b="0" i="0" dirty="0">
                          <a:solidFill>
                            <a:schemeClr val="bg1"/>
                          </a:solidFill>
                          <a:effectLst/>
                          <a:latin typeface="Arial"/>
                          <a:cs typeface="Arial"/>
                        </a:rPr>
                        <a:t>9</a:t>
                      </a: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6699"/>
                    </a:solidFill>
                  </a:tcPr>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nl-NL" sz="1100" dirty="0">
                          <a:effectLst/>
                          <a:latin typeface="Arial"/>
                          <a:ea typeface="Calibri" panose="020F0502020204030204" pitchFamily="34" charset="0"/>
                          <a:cs typeface="Arial"/>
                        </a:rPr>
                        <a:t>Je hebt gesolliciteerd!</a:t>
                      </a:r>
                    </a:p>
                    <a:p>
                      <a:pPr algn="l">
                        <a:lnSpc>
                          <a:spcPct val="107000"/>
                        </a:lnSpc>
                        <a:spcAft>
                          <a:spcPts val="0"/>
                        </a:spcAft>
                      </a:pPr>
                      <a:endParaRPr lang="nl-NL" sz="1100">
                        <a:effectLst/>
                        <a:latin typeface="Arial" panose="020B0604020202020204" pitchFamily="34" charset="0"/>
                        <a:ea typeface="Calibri" panose="020F0502020204030204" pitchFamily="34" charset="0"/>
                        <a:cs typeface="Arial" panose="020B0604020202020204" pitchFamily="34" charset="0"/>
                      </a:endParaRPr>
                    </a:p>
                  </a:txBody>
                  <a:tcPr marL="51418" marR="51418" marT="25709" marB="25709">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936115698"/>
                  </a:ext>
                </a:extLst>
              </a:tr>
            </a:tbl>
          </a:graphicData>
        </a:graphic>
      </p:graphicFrame>
      <p:sp>
        <p:nvSpPr>
          <p:cNvPr id="4" name="Tekstvak 3">
            <a:extLst>
              <a:ext uri="{FF2B5EF4-FFF2-40B4-BE49-F238E27FC236}">
                <a16:creationId xmlns:a16="http://schemas.microsoft.com/office/drawing/2014/main" id="{F8A1C903-39E5-8848-B405-4589C841F569}"/>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6" name="Rechthoekige driehoek 5">
            <a:extLst>
              <a:ext uri="{FF2B5EF4-FFF2-40B4-BE49-F238E27FC236}">
                <a16:creationId xmlns:a16="http://schemas.microsoft.com/office/drawing/2014/main" id="{9D2C7014-0FC5-1646-9ACF-1F426DFE2B1E}"/>
              </a:ext>
            </a:extLst>
          </p:cNvPr>
          <p:cNvSpPr/>
          <p:nvPr/>
        </p:nvSpPr>
        <p:spPr>
          <a:xfrm rot="16200000">
            <a:off x="7108792" y="530977"/>
            <a:ext cx="482626" cy="472138"/>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EC3B3C6-F74D-1747-9CAB-6EB0488F87F0}"/>
              </a:ext>
            </a:extLst>
          </p:cNvPr>
          <p:cNvSpPr/>
          <p:nvPr/>
        </p:nvSpPr>
        <p:spPr>
          <a:xfrm>
            <a:off x="7586173" y="525734"/>
            <a:ext cx="689146" cy="482625"/>
          </a:xfrm>
          <a:prstGeom prst="rect">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48332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11DC9E2C-585E-184D-9390-DC2B6C0AA6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523220"/>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Je docent vertelt op welke manier jullie gaan solliciteren. Maak nu de opdracht:</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Sollicitatiebrief</a:t>
            </a:r>
            <a:r>
              <a:rPr lang="en-US" b="1">
                <a:solidFill>
                  <a:schemeClr val="bg1"/>
                </a:solidFill>
                <a:latin typeface="Arial" panose="020B0604020202020204" pitchFamily="34" charset="0"/>
                <a:cs typeface="Arial" panose="020B0604020202020204" pitchFamily="34" charset="0"/>
              </a:rPr>
              <a:t> of online </a:t>
            </a:r>
            <a:r>
              <a:rPr lang="en-US" b="1" err="1">
                <a:solidFill>
                  <a:schemeClr val="bg1"/>
                </a:solidFill>
                <a:latin typeface="Arial" panose="020B0604020202020204" pitchFamily="34" charset="0"/>
                <a:cs typeface="Arial" panose="020B0604020202020204" pitchFamily="34" charset="0"/>
              </a:rPr>
              <a:t>solliciteren</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 name="Rechthoek 2">
            <a:extLst>
              <a:ext uri="{FF2B5EF4-FFF2-40B4-BE49-F238E27FC236}">
                <a16:creationId xmlns:a16="http://schemas.microsoft.com/office/drawing/2014/main" id="{82B6AEBE-CB79-7646-9766-804362E26649}"/>
              </a:ext>
            </a:extLst>
          </p:cNvPr>
          <p:cNvSpPr/>
          <p:nvPr/>
        </p:nvSpPr>
        <p:spPr>
          <a:xfrm>
            <a:off x="1188720" y="2337082"/>
            <a:ext cx="3639312" cy="2246769"/>
          </a:xfrm>
          <a:prstGeom prst="rect">
            <a:avLst/>
          </a:prstGeom>
        </p:spPr>
        <p:txBody>
          <a:bodyPr wrap="square">
            <a:spAutoFit/>
          </a:bodyPr>
          <a:lstStyle/>
          <a:p>
            <a:pPr marL="11"/>
            <a:r>
              <a:rPr lang="nl-NL" sz="1400" dirty="0">
                <a:solidFill>
                  <a:schemeClr val="tx2"/>
                </a:solidFill>
                <a:latin typeface="Arial" panose="020B0604020202020204" pitchFamily="34" charset="0"/>
                <a:cs typeface="Arial" panose="020B0604020202020204" pitchFamily="34" charset="0"/>
                <a:hlinkClick r:id="rId4"/>
              </a:rPr>
              <a:t>Opdracht 8 </a:t>
            </a:r>
            <a:r>
              <a:rPr lang="nl-NL" sz="1400" dirty="0">
                <a:latin typeface="Arial" panose="020B0604020202020204" pitchFamily="34" charset="0"/>
                <a:cs typeface="Arial" panose="020B0604020202020204" pitchFamily="34" charset="0"/>
              </a:rPr>
              <a:t>van het werkboek</a:t>
            </a:r>
            <a:r>
              <a:rPr lang="nl-NL" sz="1400" dirty="0">
                <a:solidFill>
                  <a:schemeClr val="tx2"/>
                </a:solidFill>
                <a:latin typeface="Arial" panose="020B0604020202020204" pitchFamily="34" charset="0"/>
                <a:cs typeface="Arial" panose="020B0604020202020204" pitchFamily="34" charset="0"/>
              </a:rPr>
              <a:t>: Sollicitatiebrief schrijven. </a:t>
            </a:r>
          </a:p>
          <a:p>
            <a:pPr marL="11"/>
            <a:r>
              <a:rPr lang="nl-NL" sz="1400" dirty="0">
                <a:solidFill>
                  <a:schemeClr val="tx2"/>
                </a:solidFill>
                <a:latin typeface="Arial" panose="020B0604020202020204" pitchFamily="34" charset="0"/>
                <a:cs typeface="Arial" panose="020B0604020202020204" pitchFamily="34" charset="0"/>
              </a:rPr>
              <a:t>Op </a:t>
            </a:r>
            <a:r>
              <a:rPr lang="nl-NL" sz="1400" dirty="0">
                <a:solidFill>
                  <a:schemeClr val="tx2"/>
                </a:solidFill>
                <a:latin typeface="Arial" panose="020B0604020202020204" pitchFamily="34" charset="0"/>
                <a:cs typeface="Arial" panose="020B0604020202020204" pitchFamily="34" charset="0"/>
                <a:hlinkClick r:id="rId5"/>
              </a:rPr>
              <a:t>deze pagina </a:t>
            </a:r>
            <a:r>
              <a:rPr lang="nl-NL" sz="1400" dirty="0">
                <a:solidFill>
                  <a:schemeClr val="tx2"/>
                </a:solidFill>
                <a:latin typeface="Arial" panose="020B0604020202020204" pitchFamily="34" charset="0"/>
                <a:cs typeface="Arial" panose="020B0604020202020204" pitchFamily="34" charset="0"/>
              </a:rPr>
              <a:t>vind je een voorbeeld.</a:t>
            </a:r>
          </a:p>
          <a:p>
            <a:pPr marL="11"/>
            <a:endParaRPr lang="nl-NL" sz="1400" dirty="0">
              <a:solidFill>
                <a:schemeClr val="tx2"/>
              </a:solidFill>
              <a:latin typeface="Arial" panose="020B0604020202020204" pitchFamily="34" charset="0"/>
              <a:cs typeface="Arial" panose="020B0604020202020204" pitchFamily="34" charset="0"/>
            </a:endParaRPr>
          </a:p>
          <a:p>
            <a:pPr marL="11"/>
            <a:r>
              <a:rPr lang="nl-NL" sz="1400" dirty="0">
                <a:solidFill>
                  <a:schemeClr val="tx2"/>
                </a:solidFill>
                <a:latin typeface="Arial" panose="020B0604020202020204" pitchFamily="34" charset="0"/>
                <a:cs typeface="Arial" panose="020B0604020202020204" pitchFamily="34" charset="0"/>
              </a:rPr>
              <a:t>of</a:t>
            </a:r>
          </a:p>
          <a:p>
            <a:pPr marL="11"/>
            <a:endParaRPr lang="nl-NL" sz="1400" dirty="0">
              <a:solidFill>
                <a:schemeClr val="tx2"/>
              </a:solidFill>
              <a:latin typeface="Arial" panose="020B0604020202020204" pitchFamily="34" charset="0"/>
              <a:cs typeface="Arial" panose="020B0604020202020204" pitchFamily="34" charset="0"/>
            </a:endParaRPr>
          </a:p>
          <a:p>
            <a:pPr marL="11"/>
            <a:r>
              <a:rPr lang="nl-NL" sz="1400" dirty="0">
                <a:solidFill>
                  <a:schemeClr val="tx2"/>
                </a:solidFill>
                <a:latin typeface="Arial" panose="020B0604020202020204" pitchFamily="34" charset="0"/>
                <a:cs typeface="Arial" panose="020B0604020202020204" pitchFamily="34" charset="0"/>
                <a:hlinkClick r:id="rId6"/>
              </a:rPr>
              <a:t>Opdracht 9 </a:t>
            </a:r>
            <a:r>
              <a:rPr lang="nl-NL" sz="1400" dirty="0">
                <a:latin typeface="Arial" panose="020B0604020202020204" pitchFamily="34" charset="0"/>
                <a:cs typeface="Arial" panose="020B0604020202020204" pitchFamily="34" charset="0"/>
              </a:rPr>
              <a:t>van het werkboek</a:t>
            </a:r>
            <a:r>
              <a:rPr lang="nl-NL" sz="1400" dirty="0">
                <a:solidFill>
                  <a:schemeClr val="tx2"/>
                </a:solidFill>
                <a:latin typeface="Arial" panose="020B0604020202020204" pitchFamily="34" charset="0"/>
                <a:cs typeface="Arial" panose="020B0604020202020204" pitchFamily="34" charset="0"/>
              </a:rPr>
              <a:t>: Online solliciteren.</a:t>
            </a:r>
          </a:p>
          <a:p>
            <a:pPr marL="11"/>
            <a:r>
              <a:rPr lang="nl-NL" sz="1400" dirty="0">
                <a:solidFill>
                  <a:schemeClr val="tx2"/>
                </a:solidFill>
                <a:latin typeface="Arial" panose="020B0604020202020204" pitchFamily="34" charset="0"/>
                <a:cs typeface="Arial" panose="020B0604020202020204" pitchFamily="34" charset="0"/>
              </a:rPr>
              <a:t>Je kan deze brief bijvoorbeeld schrijven met behulp van </a:t>
            </a:r>
            <a:r>
              <a:rPr lang="nl-NL" sz="1400" dirty="0">
                <a:solidFill>
                  <a:schemeClr val="tx2"/>
                </a:solidFill>
                <a:latin typeface="Arial" panose="020B0604020202020204" pitchFamily="34" charset="0"/>
                <a:cs typeface="Arial" panose="020B0604020202020204" pitchFamily="34" charset="0"/>
                <a:hlinkClick r:id="rId7"/>
              </a:rPr>
              <a:t>dit formulier</a:t>
            </a:r>
            <a:r>
              <a:rPr lang="nl-NL" sz="1400" dirty="0">
                <a:solidFill>
                  <a:schemeClr val="tx2"/>
                </a:solidFill>
                <a:latin typeface="Arial" panose="020B0604020202020204" pitchFamily="34" charset="0"/>
                <a:cs typeface="Arial" panose="020B0604020202020204" pitchFamily="34" charset="0"/>
              </a:rPr>
              <a:t>.</a:t>
            </a:r>
          </a:p>
        </p:txBody>
      </p:sp>
      <p:pic>
        <p:nvPicPr>
          <p:cNvPr id="7" name="Afbeelding 6">
            <a:extLst>
              <a:ext uri="{FF2B5EF4-FFF2-40B4-BE49-F238E27FC236}">
                <a16:creationId xmlns:a16="http://schemas.microsoft.com/office/drawing/2014/main" id="{04A2BDDB-9B9F-9642-BD7D-A6F4199C575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3274" y="2299469"/>
            <a:ext cx="178828" cy="352237"/>
          </a:xfrm>
          <a:prstGeom prst="rect">
            <a:avLst/>
          </a:prstGeom>
        </p:spPr>
      </p:pic>
      <p:pic>
        <p:nvPicPr>
          <p:cNvPr id="17" name="Afbeelding 16">
            <a:extLst>
              <a:ext uri="{FF2B5EF4-FFF2-40B4-BE49-F238E27FC236}">
                <a16:creationId xmlns:a16="http://schemas.microsoft.com/office/drawing/2014/main" id="{3C45F50D-EE7C-2B4F-87CC-31A42B1C421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3274" y="3394740"/>
            <a:ext cx="178828" cy="352237"/>
          </a:xfrm>
          <a:prstGeom prst="rect">
            <a:avLst/>
          </a:prstGeom>
        </p:spPr>
      </p:pic>
      <p:sp>
        <p:nvSpPr>
          <p:cNvPr id="2" name="Tekstvak 22">
            <a:extLst>
              <a:ext uri="{FF2B5EF4-FFF2-40B4-BE49-F238E27FC236}">
                <a16:creationId xmlns:a16="http://schemas.microsoft.com/office/drawing/2014/main" id="{BE2AC2C3-79CB-432B-98B1-8E4DF2F34E0B}"/>
              </a:ext>
            </a:extLst>
          </p:cNvPr>
          <p:cNvSpPr txBox="1"/>
          <p:nvPr/>
        </p:nvSpPr>
        <p:spPr>
          <a:xfrm>
            <a:off x="6930414" y="696522"/>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4: </a:t>
            </a:r>
            <a:r>
              <a:rPr lang="en-US" sz="1100" dirty="0" err="1">
                <a:solidFill>
                  <a:schemeClr val="bg1"/>
                </a:solidFill>
                <a:latin typeface="Arial"/>
                <a:cs typeface="Arial"/>
              </a:rPr>
              <a:t>Solliciteren</a:t>
            </a:r>
            <a:endParaRPr lang="nl-NL" sz="1100" dirty="0" err="1">
              <a:solidFill>
                <a:schemeClr val="bg1"/>
              </a:solidFill>
              <a:latin typeface="Arial"/>
              <a:cs typeface="Arial"/>
            </a:endParaRPr>
          </a:p>
        </p:txBody>
      </p:sp>
    </p:spTree>
    <p:extLst>
      <p:ext uri="{BB962C8B-B14F-4D97-AF65-F5344CB8AC3E}">
        <p14:creationId xmlns:p14="http://schemas.microsoft.com/office/powerpoint/2010/main" val="2844030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B402D80-CDD0-8F46-907C-5C4DB3F9FF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15948" y="1416512"/>
            <a:ext cx="3145408" cy="738664"/>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Bekijk </a:t>
            </a:r>
            <a:r>
              <a:rPr lang="nl-NL" sz="1400" u="sng">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hier</a:t>
            </a:r>
            <a:r>
              <a:rPr lang="nl-NL" sz="1400">
                <a:latin typeface="Arial" panose="020B0604020202020204" pitchFamily="34" charset="0"/>
                <a:cs typeface="Arial" panose="020B0604020202020204" pitchFamily="34" charset="0"/>
              </a:rPr>
              <a:t> een filmpje waarin je ziet wat je wel en niet moet doen tijdens een sollicitatiegesprek. </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Sollicitatietips</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15" name="Onlinemedia 3">
            <a:hlinkClick r:id="" action="ppaction://media"/>
            <a:extLst>
              <a:ext uri="{FF2B5EF4-FFF2-40B4-BE49-F238E27FC236}">
                <a16:creationId xmlns:a16="http://schemas.microsoft.com/office/drawing/2014/main" id="{09516046-1045-7444-AE81-9CEE0C586B22}"/>
              </a:ext>
            </a:extLst>
          </p:cNvPr>
          <p:cNvPicPr>
            <a:picLocks noRot="1" noChangeAspect="1"/>
          </p:cNvPicPr>
          <p:nvPr>
            <a:videoFile r:link="rId1"/>
          </p:nvPr>
        </p:nvPicPr>
        <p:blipFill>
          <a:blip r:embed="rId6"/>
          <a:stretch>
            <a:fillRect/>
          </a:stretch>
        </p:blipFill>
        <p:spPr>
          <a:xfrm>
            <a:off x="4087477" y="1448861"/>
            <a:ext cx="4297443" cy="2970365"/>
          </a:xfrm>
          <a:prstGeom prst="rect">
            <a:avLst/>
          </a:prstGeom>
        </p:spPr>
      </p:pic>
      <p:sp>
        <p:nvSpPr>
          <p:cNvPr id="2" name="Tekstvak 22">
            <a:extLst>
              <a:ext uri="{FF2B5EF4-FFF2-40B4-BE49-F238E27FC236}">
                <a16:creationId xmlns:a16="http://schemas.microsoft.com/office/drawing/2014/main" id="{015C5A7B-AB1C-432E-ACDE-8FC9F045F574}"/>
              </a:ext>
            </a:extLst>
          </p:cNvPr>
          <p:cNvSpPr txBox="1"/>
          <p:nvPr/>
        </p:nvSpPr>
        <p:spPr>
          <a:xfrm>
            <a:off x="6909610"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4: </a:t>
            </a:r>
            <a:r>
              <a:rPr lang="en-US" sz="1100" dirty="0" err="1">
                <a:solidFill>
                  <a:schemeClr val="bg1"/>
                </a:solidFill>
                <a:latin typeface="Arial"/>
                <a:cs typeface="Arial"/>
              </a:rPr>
              <a:t>Solliciteren</a:t>
            </a:r>
            <a:endParaRPr lang="nl-NL" sz="1100" dirty="0" err="1">
              <a:solidFill>
                <a:schemeClr val="bg1"/>
              </a:solidFill>
              <a:latin typeface="Arial"/>
              <a:cs typeface="Arial"/>
            </a:endParaRPr>
          </a:p>
        </p:txBody>
      </p:sp>
    </p:spTree>
    <p:extLst>
      <p:ext uri="{BB962C8B-B14F-4D97-AF65-F5344CB8AC3E}">
        <p14:creationId xmlns:p14="http://schemas.microsoft.com/office/powerpoint/2010/main" val="461924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43217B4A-DEE4-684F-AB1A-87ED8B6758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376474"/>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307777"/>
          </a:xfrm>
          <a:prstGeom prst="rect">
            <a:avLst/>
          </a:prstGeom>
          <a:noFill/>
        </p:spPr>
        <p:txBody>
          <a:bodyPr wrap="square" rtlCol="0">
            <a:spAutoFit/>
          </a:bodyPr>
          <a:lstStyle/>
          <a:p>
            <a:pPr marL="342265" indent="-342265"/>
            <a:r>
              <a:rPr lang="nl-NL" sz="1400">
                <a:latin typeface="Arial" panose="020B0604020202020204" pitchFamily="34" charset="0"/>
                <a:cs typeface="Arial" panose="020B0604020202020204" pitchFamily="34" charset="0"/>
              </a:rPr>
              <a:t>Hoe bereid je een sollicitatiegesprek voor? </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Sollicitatiegesprek</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voorbereiden</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 name="Rechthoek 2">
            <a:extLst>
              <a:ext uri="{FF2B5EF4-FFF2-40B4-BE49-F238E27FC236}">
                <a16:creationId xmlns:a16="http://schemas.microsoft.com/office/drawing/2014/main" id="{82B6AEBE-CB79-7646-9766-804362E26649}"/>
              </a:ext>
            </a:extLst>
          </p:cNvPr>
          <p:cNvSpPr/>
          <p:nvPr/>
        </p:nvSpPr>
        <p:spPr>
          <a:xfrm>
            <a:off x="1188720" y="2126770"/>
            <a:ext cx="3639312" cy="307777"/>
          </a:xfrm>
          <a:prstGeom prst="rect">
            <a:avLst/>
          </a:prstGeom>
        </p:spPr>
        <p:txBody>
          <a:bodyPr wrap="square">
            <a:spAutoFit/>
          </a:bodyPr>
          <a:lstStyle/>
          <a:p>
            <a:r>
              <a:rPr lang="nl-NL" sz="1400" dirty="0">
                <a:latin typeface="Arial" panose="020B0604020202020204" pitchFamily="34" charset="0"/>
                <a:cs typeface="Arial" panose="020B0604020202020204" pitchFamily="34" charset="0"/>
              </a:rPr>
              <a:t>Maak nu </a:t>
            </a:r>
            <a:r>
              <a:rPr lang="nl-NL" sz="1400" dirty="0">
                <a:latin typeface="Arial" panose="020B0604020202020204" pitchFamily="34" charset="0"/>
                <a:cs typeface="Arial" panose="020B0604020202020204" pitchFamily="34" charset="0"/>
                <a:hlinkClick r:id="rId4"/>
              </a:rPr>
              <a:t>opdracht 10 </a:t>
            </a:r>
            <a:r>
              <a:rPr lang="nl-NL" sz="1400" dirty="0">
                <a:latin typeface="Arial" panose="020B0604020202020204" pitchFamily="34" charset="0"/>
                <a:cs typeface="Arial" panose="020B0604020202020204" pitchFamily="34" charset="0"/>
              </a:rPr>
              <a:t>van het werkboek. </a:t>
            </a:r>
          </a:p>
        </p:txBody>
      </p:sp>
      <p:sp>
        <p:nvSpPr>
          <p:cNvPr id="15" name="Rechthoek 14">
            <a:extLst>
              <a:ext uri="{FF2B5EF4-FFF2-40B4-BE49-F238E27FC236}">
                <a16:creationId xmlns:a16="http://schemas.microsoft.com/office/drawing/2014/main" id="{1DF35698-E41B-3649-B853-75DC0E05891A}"/>
              </a:ext>
            </a:extLst>
          </p:cNvPr>
          <p:cNvSpPr/>
          <p:nvPr/>
        </p:nvSpPr>
        <p:spPr>
          <a:xfrm>
            <a:off x="5367529" y="1620515"/>
            <a:ext cx="3017392" cy="2713741"/>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EB8E6A06-09EB-DB4D-9B3F-6D8542E68CE1}"/>
              </a:ext>
            </a:extLst>
          </p:cNvPr>
          <p:cNvSpPr/>
          <p:nvPr/>
        </p:nvSpPr>
        <p:spPr>
          <a:xfrm>
            <a:off x="5676808" y="1881500"/>
            <a:ext cx="2439477" cy="2246769"/>
          </a:xfrm>
          <a:prstGeom prst="rect">
            <a:avLst/>
          </a:prstGeom>
        </p:spPr>
        <p:txBody>
          <a:bodyPr wrap="square">
            <a:spAutoFit/>
          </a:bodyPr>
          <a:lstStyle/>
          <a:p>
            <a:pPr algn="ctr"/>
            <a:r>
              <a:rPr lang="nl-NL" sz="1400" b="1">
                <a:solidFill>
                  <a:schemeClr val="bg1"/>
                </a:solidFill>
                <a:latin typeface="Arial" panose="020B0604020202020204" pitchFamily="34" charset="0"/>
                <a:cs typeface="Arial" panose="020B0604020202020204" pitchFamily="34" charset="0"/>
              </a:rPr>
              <a:t>TIP! </a:t>
            </a:r>
          </a:p>
          <a:p>
            <a:pPr algn="ctr"/>
            <a:r>
              <a:rPr lang="nl-NL" sz="1400">
                <a:solidFill>
                  <a:schemeClr val="bg1"/>
                </a:solidFill>
                <a:latin typeface="Arial" panose="020B0604020202020204" pitchFamily="34" charset="0"/>
                <a:cs typeface="Arial" panose="020B0604020202020204" pitchFamily="34" charset="0"/>
              </a:rPr>
              <a:t>Weet je nog dat je je eigen netwerk in kaart hebt gebracht? Je kunt ook netwerken met de mensen die de sollicitatietraining komen geven. Misschien kunnen ze je helpen met het verbeteren van je cv of met het vinden van een stage!</a:t>
            </a:r>
          </a:p>
        </p:txBody>
      </p:sp>
      <p:pic>
        <p:nvPicPr>
          <p:cNvPr id="16" name="Afbeelding 15">
            <a:extLst>
              <a:ext uri="{FF2B5EF4-FFF2-40B4-BE49-F238E27FC236}">
                <a16:creationId xmlns:a16="http://schemas.microsoft.com/office/drawing/2014/main" id="{516EBD43-0547-224E-8124-47CC67E8B6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6070" y="2103020"/>
            <a:ext cx="178828" cy="352237"/>
          </a:xfrm>
          <a:prstGeom prst="rect">
            <a:avLst/>
          </a:prstGeom>
        </p:spPr>
      </p:pic>
      <p:sp>
        <p:nvSpPr>
          <p:cNvPr id="2" name="Tekstvak 22">
            <a:extLst>
              <a:ext uri="{FF2B5EF4-FFF2-40B4-BE49-F238E27FC236}">
                <a16:creationId xmlns:a16="http://schemas.microsoft.com/office/drawing/2014/main" id="{DE5E276D-F9D3-4A05-A16B-733742704F8E}"/>
              </a:ext>
            </a:extLst>
          </p:cNvPr>
          <p:cNvSpPr txBox="1"/>
          <p:nvPr/>
        </p:nvSpPr>
        <p:spPr>
          <a:xfrm>
            <a:off x="6942267" y="642578"/>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4: </a:t>
            </a:r>
            <a:r>
              <a:rPr lang="en-US" sz="1100" dirty="0" err="1">
                <a:solidFill>
                  <a:schemeClr val="bg1"/>
                </a:solidFill>
                <a:latin typeface="Arial"/>
                <a:cs typeface="Arial"/>
              </a:rPr>
              <a:t>Solliciteren</a:t>
            </a:r>
            <a:endParaRPr lang="nl-NL" sz="1100" dirty="0" err="1">
              <a:solidFill>
                <a:schemeClr val="bg1"/>
              </a:solidFill>
              <a:latin typeface="Arial"/>
              <a:cs typeface="Arial"/>
            </a:endParaRPr>
          </a:p>
        </p:txBody>
      </p:sp>
    </p:spTree>
    <p:extLst>
      <p:ext uri="{BB962C8B-B14F-4D97-AF65-F5344CB8AC3E}">
        <p14:creationId xmlns:p14="http://schemas.microsoft.com/office/powerpoint/2010/main" val="139564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B402D80-CDD0-8F46-907C-5C4DB3F9FF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448861"/>
            <a:ext cx="6649888" cy="1815882"/>
          </a:xfrm>
          <a:prstGeom prst="rect">
            <a:avLst/>
          </a:prstGeom>
          <a:noFill/>
        </p:spPr>
        <p:txBody>
          <a:bodyPr wrap="square" rtlCol="0" anchor="t">
            <a:spAutoFit/>
          </a:bodyPr>
          <a:lstStyle/>
          <a:p>
            <a:r>
              <a:rPr lang="nl-NL" sz="1400" dirty="0">
                <a:latin typeface="Arial"/>
                <a:ea typeface="+mn-lt"/>
                <a:cs typeface="+mn-lt"/>
              </a:rPr>
              <a:t>Jij bent niet de enige die zich voorbereidt op het sollicitatiegesprek, de werkgever doet dit ook door zich te verdiepen in de sollicitant (jij dus!): </a:t>
            </a:r>
          </a:p>
          <a:p>
            <a:endParaRPr lang="nl-NL" sz="1400" dirty="0">
              <a:latin typeface="Arial"/>
              <a:ea typeface="+mn-lt"/>
              <a:cs typeface="+mn-lt"/>
            </a:endParaRPr>
          </a:p>
          <a:p>
            <a:pPr marL="285750" indent="-285750">
              <a:buFont typeface="Arial"/>
              <a:buChar char="•"/>
            </a:pPr>
            <a:r>
              <a:rPr lang="nl-NL" sz="1400" dirty="0">
                <a:latin typeface="Arial"/>
                <a:ea typeface="+mn-lt"/>
                <a:cs typeface="+mn-lt"/>
              </a:rPr>
              <a:t>Het lezen van CV/brief én (vaak) jouw naam vooraf op internet op te zoeken / je </a:t>
            </a:r>
            <a:r>
              <a:rPr lang="nl-NL" sz="1400" dirty="0" err="1">
                <a:latin typeface="Arial"/>
                <a:ea typeface="+mn-lt"/>
                <a:cs typeface="+mn-lt"/>
              </a:rPr>
              <a:t>social</a:t>
            </a:r>
            <a:r>
              <a:rPr lang="nl-NL" sz="1400" dirty="0">
                <a:latin typeface="Arial"/>
                <a:ea typeface="+mn-lt"/>
                <a:cs typeface="+mn-lt"/>
              </a:rPr>
              <a:t> media te bekijken (Facebook, Instagram, Twitter, e.d.). </a:t>
            </a:r>
          </a:p>
          <a:p>
            <a:pPr marL="285750" indent="-285750">
              <a:buFont typeface="Arial"/>
              <a:buChar char="•"/>
            </a:pPr>
            <a:r>
              <a:rPr lang="nl-NL" sz="1400" dirty="0">
                <a:latin typeface="Arial"/>
                <a:ea typeface="+mn-lt"/>
                <a:cs typeface="+mn-lt"/>
              </a:rPr>
              <a:t>Let op: Wat jij online plaatst, zegt iets over jou en kan invloed hebben op jouw kans om aangenomen te worden.</a:t>
            </a:r>
            <a:endParaRPr lang="nl-NL">
              <a:latin typeface="Arial"/>
              <a:cs typeface="Calibri"/>
            </a:endParaRPr>
          </a:p>
          <a:p>
            <a:endParaRPr lang="nl-NL" sz="1400"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646331"/>
          </a:xfrm>
          <a:prstGeom prst="rect">
            <a:avLst/>
          </a:prstGeom>
          <a:noFill/>
        </p:spPr>
        <p:txBody>
          <a:bodyPr wrap="square" rtlCol="0" anchor="t">
            <a:spAutoFit/>
          </a:bodyPr>
          <a:lstStyle/>
          <a:p>
            <a:r>
              <a:rPr lang="en-US" b="1">
                <a:solidFill>
                  <a:schemeClr val="bg1"/>
                </a:solidFill>
                <a:latin typeface="Arial"/>
                <a:cs typeface="Arial"/>
              </a:rPr>
              <a:t>Social media en solliciteren </a:t>
            </a:r>
          </a:p>
          <a:p>
            <a:endParaRPr lang="en-US" b="1" dirty="0">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2" name="Tekstvak 22">
            <a:extLst>
              <a:ext uri="{FF2B5EF4-FFF2-40B4-BE49-F238E27FC236}">
                <a16:creationId xmlns:a16="http://schemas.microsoft.com/office/drawing/2014/main" id="{4E3C4A36-66D3-4CB7-A9BE-C5A456BEA552}"/>
              </a:ext>
            </a:extLst>
          </p:cNvPr>
          <p:cNvSpPr txBox="1"/>
          <p:nvPr/>
        </p:nvSpPr>
        <p:spPr>
          <a:xfrm>
            <a:off x="6929204"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4: </a:t>
            </a:r>
            <a:r>
              <a:rPr lang="en-US" sz="1100" dirty="0" err="1">
                <a:solidFill>
                  <a:schemeClr val="bg1"/>
                </a:solidFill>
                <a:latin typeface="Arial"/>
                <a:cs typeface="Arial"/>
              </a:rPr>
              <a:t>Solliciteren</a:t>
            </a:r>
            <a:endParaRPr lang="nl-NL" sz="1100" dirty="0" err="1">
              <a:solidFill>
                <a:schemeClr val="bg1"/>
              </a:solidFill>
              <a:latin typeface="Arial"/>
              <a:cs typeface="Arial"/>
            </a:endParaRPr>
          </a:p>
        </p:txBody>
      </p:sp>
    </p:spTree>
    <p:extLst>
      <p:ext uri="{BB962C8B-B14F-4D97-AF65-F5344CB8AC3E}">
        <p14:creationId xmlns:p14="http://schemas.microsoft.com/office/powerpoint/2010/main" val="131505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B402D80-CDD0-8F46-907C-5C4DB3F9FF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448861"/>
            <a:ext cx="6283266" cy="523220"/>
          </a:xfrm>
          <a:prstGeom prst="rect">
            <a:avLst/>
          </a:prstGeom>
          <a:noFill/>
        </p:spPr>
        <p:txBody>
          <a:bodyPr wrap="square" rtlCol="0" anchor="t">
            <a:spAutoFit/>
          </a:bodyPr>
          <a:lstStyle/>
          <a:p>
            <a:endParaRPr lang="nl-NL" sz="1400" dirty="0">
              <a:latin typeface="Arial"/>
              <a:cs typeface="Calibri"/>
            </a:endParaRPr>
          </a:p>
          <a:p>
            <a:endParaRPr lang="nl-NL" sz="1400"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646331"/>
          </a:xfrm>
          <a:prstGeom prst="rect">
            <a:avLst/>
          </a:prstGeom>
          <a:noFill/>
        </p:spPr>
        <p:txBody>
          <a:bodyPr wrap="square" rtlCol="0" anchor="t">
            <a:spAutoFit/>
          </a:bodyPr>
          <a:lstStyle/>
          <a:p>
            <a:r>
              <a:rPr lang="en-US" b="1">
                <a:solidFill>
                  <a:schemeClr val="bg1"/>
                </a:solidFill>
                <a:latin typeface="Arial"/>
                <a:cs typeface="Arial"/>
              </a:rPr>
              <a:t>Social media en solliciteren </a:t>
            </a:r>
          </a:p>
          <a:p>
            <a:endParaRPr lang="en-US" b="1" dirty="0">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2" name="Afbeelding 2" descr="Afbeelding met scherm&#10;&#10;Automatisch gegenereerde beschrijving">
            <a:extLst>
              <a:ext uri="{FF2B5EF4-FFF2-40B4-BE49-F238E27FC236}">
                <a16:creationId xmlns:a16="http://schemas.microsoft.com/office/drawing/2014/main" id="{D6336C6D-8E07-4BE8-A0A3-9693B5B4B86A}"/>
              </a:ext>
            </a:extLst>
          </p:cNvPr>
          <p:cNvPicPr>
            <a:picLocks noChangeAspect="1"/>
          </p:cNvPicPr>
          <p:nvPr/>
        </p:nvPicPr>
        <p:blipFill>
          <a:blip r:embed="rId4"/>
          <a:stretch>
            <a:fillRect/>
          </a:stretch>
        </p:blipFill>
        <p:spPr>
          <a:xfrm>
            <a:off x="758270" y="3067873"/>
            <a:ext cx="2647951" cy="1433541"/>
          </a:xfrm>
          <a:prstGeom prst="rect">
            <a:avLst/>
          </a:prstGeom>
        </p:spPr>
      </p:pic>
      <p:pic>
        <p:nvPicPr>
          <p:cNvPr id="3" name="Afbeelding 3">
            <a:extLst>
              <a:ext uri="{FF2B5EF4-FFF2-40B4-BE49-F238E27FC236}">
                <a16:creationId xmlns:a16="http://schemas.microsoft.com/office/drawing/2014/main" id="{0E1D73EE-1C7D-4E0F-A46D-DBC9B3EBEB19}"/>
              </a:ext>
            </a:extLst>
          </p:cNvPr>
          <p:cNvPicPr>
            <a:picLocks noChangeAspect="1"/>
          </p:cNvPicPr>
          <p:nvPr/>
        </p:nvPicPr>
        <p:blipFill>
          <a:blip r:embed="rId5"/>
          <a:stretch>
            <a:fillRect/>
          </a:stretch>
        </p:blipFill>
        <p:spPr>
          <a:xfrm>
            <a:off x="758270" y="1345903"/>
            <a:ext cx="2647951" cy="1433541"/>
          </a:xfrm>
          <a:prstGeom prst="rect">
            <a:avLst/>
          </a:prstGeom>
          <a:ln>
            <a:solidFill>
              <a:schemeClr val="accent1"/>
            </a:solidFill>
          </a:ln>
        </p:spPr>
      </p:pic>
      <p:pic>
        <p:nvPicPr>
          <p:cNvPr id="4" name="Afbeelding 4" descr="Afbeelding met persoon, person, vasthouden, vrouw&#10;&#10;Automatisch gegenereerde beschrijving">
            <a:extLst>
              <a:ext uri="{FF2B5EF4-FFF2-40B4-BE49-F238E27FC236}">
                <a16:creationId xmlns:a16="http://schemas.microsoft.com/office/drawing/2014/main" id="{CE2EF7B9-607E-4514-917D-AA36804D5E3E}"/>
              </a:ext>
            </a:extLst>
          </p:cNvPr>
          <p:cNvPicPr>
            <a:picLocks noChangeAspect="1"/>
          </p:cNvPicPr>
          <p:nvPr/>
        </p:nvPicPr>
        <p:blipFill>
          <a:blip r:embed="rId6"/>
          <a:stretch>
            <a:fillRect/>
          </a:stretch>
        </p:blipFill>
        <p:spPr>
          <a:xfrm>
            <a:off x="3854616" y="1344361"/>
            <a:ext cx="1826772" cy="3156462"/>
          </a:xfrm>
          <a:prstGeom prst="rect">
            <a:avLst/>
          </a:prstGeom>
        </p:spPr>
      </p:pic>
      <p:pic>
        <p:nvPicPr>
          <p:cNvPr id="5" name="Afbeelding 5" descr="Afbeelding met persoon, vrouw, vasthouden, racket&#10;&#10;Automatisch gegenereerde beschrijving">
            <a:extLst>
              <a:ext uri="{FF2B5EF4-FFF2-40B4-BE49-F238E27FC236}">
                <a16:creationId xmlns:a16="http://schemas.microsoft.com/office/drawing/2014/main" id="{62C4A162-DC38-47EC-BF07-8C56B51793DC}"/>
              </a:ext>
            </a:extLst>
          </p:cNvPr>
          <p:cNvPicPr>
            <a:picLocks noChangeAspect="1"/>
          </p:cNvPicPr>
          <p:nvPr/>
        </p:nvPicPr>
        <p:blipFill>
          <a:blip r:embed="rId7"/>
          <a:stretch>
            <a:fillRect/>
          </a:stretch>
        </p:blipFill>
        <p:spPr>
          <a:xfrm>
            <a:off x="6113725" y="1345012"/>
            <a:ext cx="2269928" cy="3152182"/>
          </a:xfrm>
          <a:prstGeom prst="rect">
            <a:avLst/>
          </a:prstGeom>
          <a:ln w="6350">
            <a:solidFill>
              <a:schemeClr val="accent1"/>
            </a:solidFill>
          </a:ln>
        </p:spPr>
      </p:pic>
      <p:sp>
        <p:nvSpPr>
          <p:cNvPr id="6" name="Tekstvak 22">
            <a:extLst>
              <a:ext uri="{FF2B5EF4-FFF2-40B4-BE49-F238E27FC236}">
                <a16:creationId xmlns:a16="http://schemas.microsoft.com/office/drawing/2014/main" id="{EF58FFE6-5F24-4C92-98E9-493F74695717}"/>
              </a:ext>
            </a:extLst>
          </p:cNvPr>
          <p:cNvSpPr txBox="1"/>
          <p:nvPr/>
        </p:nvSpPr>
        <p:spPr>
          <a:xfrm>
            <a:off x="6942267" y="704626"/>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4: </a:t>
            </a:r>
            <a:r>
              <a:rPr lang="en-US" sz="1100" dirty="0" err="1">
                <a:solidFill>
                  <a:schemeClr val="bg1"/>
                </a:solidFill>
                <a:latin typeface="Arial"/>
                <a:cs typeface="Arial"/>
              </a:rPr>
              <a:t>Solliciteren</a:t>
            </a:r>
            <a:endParaRPr lang="nl-NL" sz="1100" dirty="0" err="1">
              <a:solidFill>
                <a:schemeClr val="bg1"/>
              </a:solidFill>
              <a:latin typeface="Arial"/>
              <a:cs typeface="Arial"/>
            </a:endParaRPr>
          </a:p>
        </p:txBody>
      </p:sp>
    </p:spTree>
    <p:extLst>
      <p:ext uri="{BB962C8B-B14F-4D97-AF65-F5344CB8AC3E}">
        <p14:creationId xmlns:p14="http://schemas.microsoft.com/office/powerpoint/2010/main" val="75117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B3C386F3-C6A3-554C-BFB7-647F3BB14B28}"/>
              </a:ext>
            </a:extLst>
          </p:cNvPr>
          <p:cNvSpPr txBox="1"/>
          <p:nvPr/>
        </p:nvSpPr>
        <p:spPr>
          <a:xfrm>
            <a:off x="2882230" y="2142130"/>
            <a:ext cx="4515903" cy="461665"/>
          </a:xfrm>
          <a:prstGeom prst="rect">
            <a:avLst/>
          </a:prstGeom>
          <a:noFill/>
        </p:spPr>
        <p:txBody>
          <a:bodyPr wrap="square" rtlCol="0" anchor="t">
            <a:spAutoFit/>
          </a:bodyPr>
          <a:lstStyle/>
          <a:p>
            <a:pPr algn="ctr"/>
            <a:r>
              <a:rPr lang="en-US" sz="2400" b="1" dirty="0">
                <a:solidFill>
                  <a:srgbClr val="006699"/>
                </a:solidFill>
                <a:latin typeface="Arial"/>
                <a:cs typeface="Arial"/>
              </a:rPr>
              <a:t>Wat </a:t>
            </a:r>
            <a:r>
              <a:rPr lang="en-US" sz="2400" b="1" dirty="0" err="1">
                <a:solidFill>
                  <a:srgbClr val="006699"/>
                </a:solidFill>
                <a:latin typeface="Arial"/>
                <a:cs typeface="Arial"/>
              </a:rPr>
              <a:t>heb</a:t>
            </a:r>
            <a:r>
              <a:rPr lang="en-US" sz="2400" b="1" dirty="0">
                <a:solidFill>
                  <a:srgbClr val="006699"/>
                </a:solidFill>
                <a:latin typeface="Arial"/>
                <a:cs typeface="Arial"/>
              </a:rPr>
              <a:t> je </a:t>
            </a:r>
            <a:r>
              <a:rPr lang="en-US" sz="2400" b="1" dirty="0" err="1">
                <a:solidFill>
                  <a:srgbClr val="006699"/>
                </a:solidFill>
                <a:latin typeface="Arial"/>
                <a:cs typeface="Arial"/>
              </a:rPr>
              <a:t>vandaag</a:t>
            </a:r>
            <a:r>
              <a:rPr lang="en-US" sz="2400" b="1" dirty="0">
                <a:solidFill>
                  <a:srgbClr val="006699"/>
                </a:solidFill>
                <a:latin typeface="Arial"/>
                <a:cs typeface="Arial"/>
              </a:rPr>
              <a:t> </a:t>
            </a:r>
            <a:r>
              <a:rPr lang="en-US" sz="2400" b="1" dirty="0" err="1">
                <a:solidFill>
                  <a:srgbClr val="006699"/>
                </a:solidFill>
                <a:latin typeface="Arial"/>
                <a:cs typeface="Arial"/>
              </a:rPr>
              <a:t>geleerd</a:t>
            </a:r>
            <a:r>
              <a:rPr lang="en-US" sz="2400" b="1" dirty="0">
                <a:solidFill>
                  <a:srgbClr val="006699"/>
                </a:solidFill>
                <a:latin typeface="Arial"/>
                <a:cs typeface="Arial"/>
              </a:rPr>
              <a:t>?</a:t>
            </a:r>
            <a:endParaRPr lang="nl-NL" sz="2400" b="1">
              <a:solidFill>
                <a:srgbClr val="006699"/>
              </a:solidFill>
              <a:latin typeface="Arial"/>
              <a:cs typeface="Arial"/>
            </a:endParaRPr>
          </a:p>
        </p:txBody>
      </p:sp>
      <p:sp>
        <p:nvSpPr>
          <p:cNvPr id="19" name="Tekstvak 18">
            <a:extLst>
              <a:ext uri="{FF2B5EF4-FFF2-40B4-BE49-F238E27FC236}">
                <a16:creationId xmlns:a16="http://schemas.microsoft.com/office/drawing/2014/main" id="{84F317BA-F11E-F343-96E6-CE6B52976B4A}"/>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8" name="Afbeelding 7">
            <a:extLst>
              <a:ext uri="{FF2B5EF4-FFF2-40B4-BE49-F238E27FC236}">
                <a16:creationId xmlns:a16="http://schemas.microsoft.com/office/drawing/2014/main" id="{12C7D12F-C0CF-B841-8AD9-0761039040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5399" y="2130587"/>
            <a:ext cx="245503" cy="471299"/>
          </a:xfrm>
          <a:prstGeom prst="rect">
            <a:avLst/>
          </a:prstGeom>
        </p:spPr>
      </p:pic>
    </p:spTree>
    <p:extLst>
      <p:ext uri="{BB962C8B-B14F-4D97-AF65-F5344CB8AC3E}">
        <p14:creationId xmlns:p14="http://schemas.microsoft.com/office/powerpoint/2010/main" val="781840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2083" y="594980"/>
            <a:ext cx="7799833" cy="3953540"/>
          </a:xfrm>
          <a:solidFill>
            <a:srgbClr val="00A39D"/>
          </a:solidFill>
        </p:spPr>
        <p:txBody>
          <a:bodyPr anchor="t"/>
          <a:lstStyle/>
          <a:p>
            <a:pPr marL="12700" indent="-12700" algn="ct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sp>
        <p:nvSpPr>
          <p:cNvPr id="8" name="Rechthoek 7">
            <a:extLst>
              <a:ext uri="{FF2B5EF4-FFF2-40B4-BE49-F238E27FC236}">
                <a16:creationId xmlns:a16="http://schemas.microsoft.com/office/drawing/2014/main" id="{BECA4A73-4894-7A48-8A1C-13D451A512B4}"/>
              </a:ext>
            </a:extLst>
          </p:cNvPr>
          <p:cNvSpPr/>
          <p:nvPr/>
        </p:nvSpPr>
        <p:spPr>
          <a:xfrm>
            <a:off x="2134551" y="2094696"/>
            <a:ext cx="4874896" cy="523220"/>
          </a:xfrm>
          <a:prstGeom prst="rect">
            <a:avLst/>
          </a:prstGeom>
        </p:spPr>
        <p:txBody>
          <a:bodyPr wrap="square" anchor="t">
            <a:spAutoFit/>
          </a:bodyPr>
          <a:lstStyle/>
          <a:p>
            <a:pPr algn="ctr"/>
            <a:r>
              <a:rPr lang="nl-NL" sz="2800" b="1" dirty="0">
                <a:solidFill>
                  <a:schemeClr val="bg1"/>
                </a:solidFill>
                <a:latin typeface="Arial"/>
                <a:cs typeface="Arial"/>
              </a:rPr>
              <a:t>5: de Sollicitatietraining</a:t>
            </a:r>
            <a:endParaRPr lang="nl-NL" sz="2800" b="1" dirty="0">
              <a:solidFill>
                <a:schemeClr val="bg1"/>
              </a:solidFill>
              <a:latin typeface="Arial" panose="020B0604020202020204" pitchFamily="34" charset="0"/>
              <a:cs typeface="Arial" panose="020B0604020202020204" pitchFamily="34" charset="0"/>
            </a:endParaRPr>
          </a:p>
        </p:txBody>
      </p:sp>
      <p:pic>
        <p:nvPicPr>
          <p:cNvPr id="14" name="Afbeelding 13" descr="Afbeelding met tekening&#10;&#10;Automatisch gegenereerde beschrijving">
            <a:extLst>
              <a:ext uri="{FF2B5EF4-FFF2-40B4-BE49-F238E27FC236}">
                <a16:creationId xmlns:a16="http://schemas.microsoft.com/office/drawing/2014/main" id="{D644B4A0-9F7B-2D47-AFE0-6478955BFD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083" y="594980"/>
            <a:ext cx="1336061" cy="482618"/>
          </a:xfrm>
          <a:prstGeom prst="rect">
            <a:avLst/>
          </a:prstGeom>
        </p:spPr>
      </p:pic>
      <p:sp>
        <p:nvSpPr>
          <p:cNvPr id="16" name="Rechthoekige driehoek 15">
            <a:extLst>
              <a:ext uri="{FF2B5EF4-FFF2-40B4-BE49-F238E27FC236}">
                <a16:creationId xmlns:a16="http://schemas.microsoft.com/office/drawing/2014/main" id="{64FF7A2E-0A74-1542-A81B-8D931BAE349D}"/>
              </a:ext>
            </a:extLst>
          </p:cNvPr>
          <p:cNvSpPr/>
          <p:nvPr/>
        </p:nvSpPr>
        <p:spPr>
          <a:xfrm rot="16200000">
            <a:off x="6495150" y="2571754"/>
            <a:ext cx="1976766" cy="1976766"/>
          </a:xfrm>
          <a:prstGeom prst="rtTriangle">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409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Afbeelding met vogel&#10;&#10;Automatisch gegenereerde beschrijving">
            <a:extLst>
              <a:ext uri="{FF2B5EF4-FFF2-40B4-BE49-F238E27FC236}">
                <a16:creationId xmlns:a16="http://schemas.microsoft.com/office/drawing/2014/main" id="{1B340000-5EBD-49AB-8690-8EAA13AFA1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668" y="460870"/>
            <a:ext cx="7562088" cy="751611"/>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80346" y="1596587"/>
            <a:ext cx="4010719" cy="1600438"/>
          </a:xfrm>
          <a:prstGeom prst="rect">
            <a:avLst/>
          </a:prstGeom>
          <a:noFill/>
        </p:spPr>
        <p:txBody>
          <a:bodyPr wrap="square" rtlCol="0" anchor="t">
            <a:spAutoFit/>
          </a:bodyPr>
          <a:lstStyle/>
          <a:p>
            <a:r>
              <a:rPr lang="nl-NL" sz="1400" dirty="0">
                <a:latin typeface="Arial"/>
                <a:cs typeface="Arial"/>
              </a:rPr>
              <a:t>De komende periode gaan jullie je voorbereiden op een sollicitatiegesprek:</a:t>
            </a:r>
          </a:p>
          <a:p>
            <a:pPr marL="285750" indent="-285750">
              <a:buFont typeface="Arial" panose="020B0604020202020204" pitchFamily="34" charset="0"/>
              <a:buChar char="•"/>
            </a:pPr>
            <a:r>
              <a:rPr lang="nl-NL" sz="1400" dirty="0">
                <a:latin typeface="Arial"/>
                <a:cs typeface="Arial"/>
              </a:rPr>
              <a:t>Je gaat een vacature zoeken waarop je wil solliciteren</a:t>
            </a:r>
          </a:p>
          <a:p>
            <a:pPr marL="285750" indent="-285750">
              <a:buFont typeface="Arial" panose="020B0604020202020204" pitchFamily="34" charset="0"/>
              <a:buChar char="•"/>
            </a:pPr>
            <a:r>
              <a:rPr lang="nl-NL" sz="1400" dirty="0">
                <a:latin typeface="Arial"/>
                <a:cs typeface="Arial"/>
              </a:rPr>
              <a:t>Je gaat een cv maken</a:t>
            </a:r>
          </a:p>
          <a:p>
            <a:pPr marL="285750" indent="-285750">
              <a:buFont typeface="Arial" panose="020B0604020202020204" pitchFamily="34" charset="0"/>
              <a:buChar char="•"/>
            </a:pPr>
            <a:r>
              <a:rPr lang="nl-NL" sz="1400" dirty="0">
                <a:latin typeface="Arial"/>
                <a:cs typeface="Arial"/>
              </a:rPr>
              <a:t>Je gaat een sollicitatiebrief of een online sollicitatieformulier invullen</a:t>
            </a:r>
          </a:p>
        </p:txBody>
      </p:sp>
      <p:pic>
        <p:nvPicPr>
          <p:cNvPr id="5" name="Graphic 4" descr="Document">
            <a:extLst>
              <a:ext uri="{FF2B5EF4-FFF2-40B4-BE49-F238E27FC236}">
                <a16:creationId xmlns:a16="http://schemas.microsoft.com/office/drawing/2014/main" id="{CE5DEE87-4D63-F848-B0E7-C2A312EDA6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0520" y="3452211"/>
            <a:ext cx="914400" cy="914400"/>
          </a:xfrm>
          <a:prstGeom prst="rect">
            <a:avLst/>
          </a:prstGeom>
        </p:spPr>
      </p:pic>
      <p:pic>
        <p:nvPicPr>
          <p:cNvPr id="7" name="Graphic 6" descr="Laptop">
            <a:extLst>
              <a:ext uri="{FF2B5EF4-FFF2-40B4-BE49-F238E27FC236}">
                <a16:creationId xmlns:a16="http://schemas.microsoft.com/office/drawing/2014/main" id="{33D67DBC-F88E-BA44-8308-62727A8D5E3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49254" y="1540169"/>
            <a:ext cx="914400" cy="914400"/>
          </a:xfrm>
          <a:prstGeom prst="rect">
            <a:avLst/>
          </a:prstGeom>
        </p:spPr>
      </p:pic>
      <p:pic>
        <p:nvPicPr>
          <p:cNvPr id="11" name="Graphic 10" descr="Contract van rechts naar links">
            <a:extLst>
              <a:ext uri="{FF2B5EF4-FFF2-40B4-BE49-F238E27FC236}">
                <a16:creationId xmlns:a16="http://schemas.microsoft.com/office/drawing/2014/main" id="{03B3CE5A-1F49-4942-AA16-A7E7433B064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70520" y="2442115"/>
            <a:ext cx="914400" cy="914400"/>
          </a:xfrm>
          <a:prstGeom prst="rect">
            <a:avLst/>
          </a:prstGeom>
        </p:spPr>
      </p:pic>
      <p:sp>
        <p:nvSpPr>
          <p:cNvPr id="22" name="Tekstvak 21">
            <a:extLst>
              <a:ext uri="{FF2B5EF4-FFF2-40B4-BE49-F238E27FC236}">
                <a16:creationId xmlns:a16="http://schemas.microsoft.com/office/drawing/2014/main" id="{96D01792-59C3-A24F-B462-961962F3536D}"/>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Introductie</a:t>
            </a:r>
            <a:r>
              <a:rPr lang="en-US" b="1">
                <a:solidFill>
                  <a:schemeClr val="bg1"/>
                </a:solidFill>
                <a:latin typeface="Arial" panose="020B0604020202020204" pitchFamily="34" charset="0"/>
                <a:cs typeface="Arial" panose="020B0604020202020204" pitchFamily="34" charset="0"/>
              </a:rPr>
              <a:t> JINC </a:t>
            </a:r>
            <a:r>
              <a:rPr lang="en-US" b="1" err="1">
                <a:solidFill>
                  <a:schemeClr val="bg1"/>
                </a:solidFill>
                <a:latin typeface="Arial" panose="020B0604020202020204" pitchFamily="34" charset="0"/>
                <a:cs typeface="Arial" panose="020B0604020202020204" pitchFamily="34" charset="0"/>
              </a:rPr>
              <a:t>Sollicitatietraining</a:t>
            </a:r>
            <a:endParaRPr lang="nl-NL" b="1">
              <a:solidFill>
                <a:schemeClr val="bg1"/>
              </a:solidFill>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BDCF3D3D-E788-874F-8F52-6CC874526A6F}"/>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2" name="Tekstvak 22">
            <a:extLst>
              <a:ext uri="{FF2B5EF4-FFF2-40B4-BE49-F238E27FC236}">
                <a16:creationId xmlns:a16="http://schemas.microsoft.com/office/drawing/2014/main" id="{555E4DA2-0AAA-408A-9599-A2BBA354AE9D}"/>
              </a:ext>
            </a:extLst>
          </p:cNvPr>
          <p:cNvSpPr txBox="1"/>
          <p:nvPr/>
        </p:nvSpPr>
        <p:spPr>
          <a:xfrm>
            <a:off x="6907673" y="706661"/>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297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DF110B-C311-E44C-84DF-E70C1B8CDC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114672" cy="1169551"/>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In deze les krijgen jullie een Sollicitatietraining van mensen uit het bedrijfsleven. Zij gaan met jullie het sollicitatiegesprek oefenen. </a:t>
            </a:r>
          </a:p>
          <a:p>
            <a:endParaRPr lang="nl-NL" sz="1400">
              <a:latin typeface="Arial" panose="020B0604020202020204" pitchFamily="34" charset="0"/>
              <a:cs typeface="Arial" panose="020B0604020202020204" pitchFamily="34" charset="0"/>
            </a:endParaRPr>
          </a:p>
          <a:p>
            <a:r>
              <a:rPr lang="nl-NL" sz="1400">
                <a:latin typeface="Arial" panose="020B0604020202020204" pitchFamily="34" charset="0"/>
                <a:cs typeface="Arial" panose="020B0604020202020204" pitchFamily="34" charset="0"/>
              </a:rPr>
              <a:t>Veel plezier en veel succes!</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In les 5 </a:t>
            </a:r>
            <a:r>
              <a:rPr lang="en-US" b="1" err="1">
                <a:solidFill>
                  <a:schemeClr val="bg1"/>
                </a:solidFill>
                <a:latin typeface="Arial" panose="020B0604020202020204" pitchFamily="34" charset="0"/>
                <a:cs typeface="Arial" panose="020B0604020202020204" pitchFamily="34" charset="0"/>
              </a:rPr>
              <a:t>ga</a:t>
            </a:r>
            <a:r>
              <a:rPr lang="en-US" b="1">
                <a:solidFill>
                  <a:schemeClr val="bg1"/>
                </a:solidFill>
                <a:latin typeface="Arial" panose="020B0604020202020204" pitchFamily="34" charset="0"/>
                <a:cs typeface="Arial" panose="020B0604020202020204" pitchFamily="34" charset="0"/>
              </a:rPr>
              <a:t> je…</a:t>
            </a:r>
            <a:endParaRPr lang="nl-NL" b="1">
              <a:solidFill>
                <a:schemeClr val="bg1"/>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E4126B43-9EA6-2B41-86CA-C29F7F1A61CF}"/>
              </a:ext>
            </a:extLst>
          </p:cNvPr>
          <p:cNvSpPr txBox="1"/>
          <p:nvPr/>
        </p:nvSpPr>
        <p:spPr>
          <a:xfrm>
            <a:off x="6929204"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5: De training</a:t>
            </a:r>
            <a:endParaRPr lang="nl-NL" sz="1100" dirty="0">
              <a:solidFill>
                <a:schemeClr val="bg1"/>
              </a:solidFill>
              <a:latin typeface="Arial"/>
              <a:cs typeface="Arial"/>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pic>
        <p:nvPicPr>
          <p:cNvPr id="14" name="Afbeelding 13" descr="Afbeelding met persoon, mensen, binnen, zitten&#10;&#10;Automatisch gegenereerde beschrijving">
            <a:extLst>
              <a:ext uri="{FF2B5EF4-FFF2-40B4-BE49-F238E27FC236}">
                <a16:creationId xmlns:a16="http://schemas.microsoft.com/office/drawing/2014/main" id="{CBE616E2-21C7-D54E-A280-99EB635EDE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02656" y="1677725"/>
            <a:ext cx="3186002" cy="2124001"/>
          </a:xfrm>
          <a:prstGeom prst="rect">
            <a:avLst/>
          </a:prstGeom>
        </p:spPr>
      </p:pic>
    </p:spTree>
    <p:extLst>
      <p:ext uri="{BB962C8B-B14F-4D97-AF65-F5344CB8AC3E}">
        <p14:creationId xmlns:p14="http://schemas.microsoft.com/office/powerpoint/2010/main" val="3672029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2083" y="594980"/>
            <a:ext cx="7799833" cy="3953540"/>
          </a:xfrm>
          <a:solidFill>
            <a:srgbClr val="3C0066"/>
          </a:solidFill>
        </p:spPr>
        <p:txBody>
          <a:bodyPr anchor="t"/>
          <a:lstStyle/>
          <a:p>
            <a:pPr marL="12700" indent="-12700" algn="ct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sp>
        <p:nvSpPr>
          <p:cNvPr id="8" name="Rechthoek 7">
            <a:extLst>
              <a:ext uri="{FF2B5EF4-FFF2-40B4-BE49-F238E27FC236}">
                <a16:creationId xmlns:a16="http://schemas.microsoft.com/office/drawing/2014/main" id="{BECA4A73-4894-7A48-8A1C-13D451A512B4}"/>
              </a:ext>
            </a:extLst>
          </p:cNvPr>
          <p:cNvSpPr/>
          <p:nvPr/>
        </p:nvSpPr>
        <p:spPr>
          <a:xfrm>
            <a:off x="2134551" y="2094696"/>
            <a:ext cx="4874896" cy="523220"/>
          </a:xfrm>
          <a:prstGeom prst="rect">
            <a:avLst/>
          </a:prstGeom>
        </p:spPr>
        <p:txBody>
          <a:bodyPr wrap="square" anchor="t">
            <a:spAutoFit/>
          </a:bodyPr>
          <a:lstStyle/>
          <a:p>
            <a:pPr algn="ctr"/>
            <a:r>
              <a:rPr lang="nl-NL" sz="2800" b="1" dirty="0">
                <a:solidFill>
                  <a:schemeClr val="bg1"/>
                </a:solidFill>
                <a:latin typeface="Arial"/>
                <a:cs typeface="Arial"/>
              </a:rPr>
              <a:t>6: Reflecteren</a:t>
            </a:r>
          </a:p>
        </p:txBody>
      </p:sp>
      <p:pic>
        <p:nvPicPr>
          <p:cNvPr id="14" name="Afbeelding 13" descr="Afbeelding met tekening&#10;&#10;Automatisch gegenereerde beschrijving">
            <a:extLst>
              <a:ext uri="{FF2B5EF4-FFF2-40B4-BE49-F238E27FC236}">
                <a16:creationId xmlns:a16="http://schemas.microsoft.com/office/drawing/2014/main" id="{D644B4A0-9F7B-2D47-AFE0-6478955BFD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083" y="594980"/>
            <a:ext cx="1336061" cy="482618"/>
          </a:xfrm>
          <a:prstGeom prst="rect">
            <a:avLst/>
          </a:prstGeom>
        </p:spPr>
      </p:pic>
      <p:sp>
        <p:nvSpPr>
          <p:cNvPr id="16" name="Rechthoekige driehoek 15">
            <a:extLst>
              <a:ext uri="{FF2B5EF4-FFF2-40B4-BE49-F238E27FC236}">
                <a16:creationId xmlns:a16="http://schemas.microsoft.com/office/drawing/2014/main" id="{64FF7A2E-0A74-1542-A81B-8D931BAE349D}"/>
              </a:ext>
            </a:extLst>
          </p:cNvPr>
          <p:cNvSpPr/>
          <p:nvPr/>
        </p:nvSpPr>
        <p:spPr>
          <a:xfrm rot="16200000">
            <a:off x="6495150" y="2571754"/>
            <a:ext cx="1976766" cy="1976766"/>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5196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157902-6ABA-0A46-8EE3-25A8D1B7D3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1600438"/>
          </a:xfrm>
          <a:prstGeom prst="rect">
            <a:avLst/>
          </a:prstGeom>
          <a:noFill/>
        </p:spPr>
        <p:txBody>
          <a:bodyPr wrap="square" rtlCol="0" anchor="t">
            <a:spAutoFit/>
          </a:bodyPr>
          <a:lstStyle/>
          <a:p>
            <a:pPr marL="342265" indent="-342265">
              <a:buFont typeface="Arial" panose="020B0604020202020204" pitchFamily="34" charset="0"/>
              <a:buChar char="•"/>
            </a:pPr>
            <a:r>
              <a:rPr lang="nl-NL" sz="1400" dirty="0">
                <a:latin typeface="Arial"/>
                <a:cs typeface="Arial"/>
              </a:rPr>
              <a:t>Reflecteren: Hoe vonden jullie de Sollicitatietraining?</a:t>
            </a:r>
          </a:p>
          <a:p>
            <a:pPr marL="342265" indent="-342265">
              <a:buFont typeface="Arial" panose="020B0604020202020204" pitchFamily="34" charset="0"/>
              <a:buChar char="•"/>
            </a:pPr>
            <a:endParaRPr lang="nl-NL" sz="1400">
              <a:latin typeface="Arial" panose="020B0604020202020204" pitchFamily="34" charset="0"/>
              <a:cs typeface="Arial" panose="020B0604020202020204" pitchFamily="34" charset="0"/>
            </a:endParaRPr>
          </a:p>
          <a:p>
            <a:pPr marL="342265" indent="-342265">
              <a:buFont typeface="Arial" panose="020B0604020202020204" pitchFamily="34" charset="0"/>
              <a:buChar char="•"/>
            </a:pPr>
            <a:r>
              <a:rPr lang="nl-NL" sz="1400" dirty="0">
                <a:latin typeface="Arial"/>
                <a:cs typeface="Arial"/>
              </a:rPr>
              <a:t>Tijdens de training hebben jullie tips en tops opgeschreven. Deze zijn verzameld op een poster. Wat hebben jullie allemaal opgeschreven?</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In les 6 </a:t>
            </a:r>
            <a:r>
              <a:rPr lang="en-US" b="1" err="1">
                <a:solidFill>
                  <a:schemeClr val="bg1"/>
                </a:solidFill>
                <a:latin typeface="Arial" panose="020B0604020202020204" pitchFamily="34" charset="0"/>
                <a:cs typeface="Arial" panose="020B0604020202020204" pitchFamily="34" charset="0"/>
              </a:rPr>
              <a:t>ga</a:t>
            </a:r>
            <a:r>
              <a:rPr lang="en-US" b="1">
                <a:solidFill>
                  <a:schemeClr val="bg1"/>
                </a:solidFill>
                <a:latin typeface="Arial" panose="020B0604020202020204" pitchFamily="34" charset="0"/>
                <a:cs typeface="Arial" panose="020B0604020202020204" pitchFamily="34" charset="0"/>
              </a:rPr>
              <a:t> je…</a:t>
            </a:r>
            <a:endParaRPr lang="nl-NL" b="1">
              <a:solidFill>
                <a:schemeClr val="bg1"/>
              </a:solidFill>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E4126B43-9EA6-2B41-86CA-C29F7F1A61CF}"/>
              </a:ext>
            </a:extLst>
          </p:cNvPr>
          <p:cNvSpPr txBox="1"/>
          <p:nvPr/>
        </p:nvSpPr>
        <p:spPr>
          <a:xfrm>
            <a:off x="6922673"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6: </a:t>
            </a:r>
            <a:r>
              <a:rPr lang="en-US" sz="1100" dirty="0" err="1">
                <a:solidFill>
                  <a:schemeClr val="bg1"/>
                </a:solidFill>
                <a:latin typeface="Arial"/>
                <a:cs typeface="Arial"/>
              </a:rPr>
              <a:t>Reflecteren</a:t>
            </a:r>
            <a:endParaRPr lang="nl-NL" sz="1100" dirty="0" err="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Tree>
    <p:extLst>
      <p:ext uri="{BB962C8B-B14F-4D97-AF65-F5344CB8AC3E}">
        <p14:creationId xmlns:p14="http://schemas.microsoft.com/office/powerpoint/2010/main" val="601255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27BEE9C4-8939-F24D-94E0-95366C2E6F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573723"/>
            <a:ext cx="4233544" cy="523220"/>
          </a:xfrm>
          <a:prstGeom prst="rect">
            <a:avLst/>
          </a:prstGeom>
          <a:noFill/>
        </p:spPr>
        <p:txBody>
          <a:bodyPr wrap="square" rtlCol="0" anchor="t">
            <a:spAutoFit/>
          </a:bodyPr>
          <a:lstStyle/>
          <a:p>
            <a:r>
              <a:rPr lang="nl-NL" sz="1400">
                <a:latin typeface="Arial"/>
                <a:cs typeface="Arial"/>
              </a:rPr>
              <a:t>Zet de stappen van het sollicitatieproces op de juiste volgorde.</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8" y="641081"/>
            <a:ext cx="4954051"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Welke</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stappen</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hebben</a:t>
            </a:r>
            <a:r>
              <a:rPr lang="en-US" b="1">
                <a:solidFill>
                  <a:schemeClr val="bg1"/>
                </a:solidFill>
                <a:latin typeface="Arial" panose="020B0604020202020204" pitchFamily="34" charset="0"/>
                <a:cs typeface="Arial" panose="020B0604020202020204" pitchFamily="34" charset="0"/>
              </a:rPr>
              <a:t> we </a:t>
            </a:r>
            <a:r>
              <a:rPr lang="en-US" b="1" err="1">
                <a:solidFill>
                  <a:schemeClr val="bg1"/>
                </a:solidFill>
                <a:latin typeface="Arial" panose="020B0604020202020204" pitchFamily="34" charset="0"/>
                <a:cs typeface="Arial" panose="020B0604020202020204" pitchFamily="34" charset="0"/>
              </a:rPr>
              <a:t>doorlopen</a:t>
            </a:r>
            <a:r>
              <a:rPr lang="en-US" b="1">
                <a:solidFill>
                  <a:schemeClr val="bg1"/>
                </a:solidFill>
                <a:latin typeface="Arial" panose="020B0604020202020204" pitchFamily="34" charset="0"/>
                <a:cs typeface="Arial" panose="020B0604020202020204" pitchFamily="34" charset="0"/>
              </a:rPr>
              <a:t>?</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11" name="Rechthoek 10">
            <a:extLst>
              <a:ext uri="{FF2B5EF4-FFF2-40B4-BE49-F238E27FC236}">
                <a16:creationId xmlns:a16="http://schemas.microsoft.com/office/drawing/2014/main" id="{ABCD7664-5B88-6440-8406-28D662603DB6}"/>
              </a:ext>
            </a:extLst>
          </p:cNvPr>
          <p:cNvSpPr/>
          <p:nvPr/>
        </p:nvSpPr>
        <p:spPr>
          <a:xfrm>
            <a:off x="850673" y="2458593"/>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3" name="Rechthoek 12">
            <a:extLst>
              <a:ext uri="{FF2B5EF4-FFF2-40B4-BE49-F238E27FC236}">
                <a16:creationId xmlns:a16="http://schemas.microsoft.com/office/drawing/2014/main" id="{CFA0FF56-8B0F-8A4C-A575-EA4136303447}"/>
              </a:ext>
            </a:extLst>
          </p:cNvPr>
          <p:cNvSpPr/>
          <p:nvPr/>
        </p:nvSpPr>
        <p:spPr>
          <a:xfrm>
            <a:off x="2371600" y="2458593"/>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4" name="Rechthoek 13">
            <a:extLst>
              <a:ext uri="{FF2B5EF4-FFF2-40B4-BE49-F238E27FC236}">
                <a16:creationId xmlns:a16="http://schemas.microsoft.com/office/drawing/2014/main" id="{2A13D777-48C7-934D-9066-6BB4A9E4AAB1}"/>
              </a:ext>
            </a:extLst>
          </p:cNvPr>
          <p:cNvSpPr/>
          <p:nvPr/>
        </p:nvSpPr>
        <p:spPr>
          <a:xfrm>
            <a:off x="3907568" y="2458593"/>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5" name="Tekstvak 14">
            <a:extLst>
              <a:ext uri="{FF2B5EF4-FFF2-40B4-BE49-F238E27FC236}">
                <a16:creationId xmlns:a16="http://schemas.microsoft.com/office/drawing/2014/main" id="{93AAD73E-3503-0E4F-B3B8-EC60C67875F2}"/>
              </a:ext>
            </a:extLst>
          </p:cNvPr>
          <p:cNvSpPr txBox="1"/>
          <p:nvPr/>
        </p:nvSpPr>
        <p:spPr>
          <a:xfrm>
            <a:off x="2408548" y="2829178"/>
            <a:ext cx="1302462" cy="523221"/>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Stel je </a:t>
            </a:r>
          </a:p>
          <a:p>
            <a:pPr algn="ctr"/>
            <a:r>
              <a:rPr lang="nl-NL" sz="1400">
                <a:solidFill>
                  <a:schemeClr val="bg1"/>
                </a:solidFill>
                <a:latin typeface="Arial" panose="020B0604020202020204" pitchFamily="34" charset="0"/>
                <a:cs typeface="Arial" panose="020B0604020202020204" pitchFamily="34" charset="0"/>
              </a:rPr>
              <a:t>CV op</a:t>
            </a:r>
          </a:p>
        </p:txBody>
      </p:sp>
      <p:sp>
        <p:nvSpPr>
          <p:cNvPr id="16" name="Rechthoek 15">
            <a:extLst>
              <a:ext uri="{FF2B5EF4-FFF2-40B4-BE49-F238E27FC236}">
                <a16:creationId xmlns:a16="http://schemas.microsoft.com/office/drawing/2014/main" id="{702C2F18-E0FD-894A-BD17-DA75FBE6B2F2}"/>
              </a:ext>
            </a:extLst>
          </p:cNvPr>
          <p:cNvSpPr/>
          <p:nvPr/>
        </p:nvSpPr>
        <p:spPr>
          <a:xfrm>
            <a:off x="778408" y="2829178"/>
            <a:ext cx="1371558" cy="523221"/>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Bel het </a:t>
            </a:r>
          </a:p>
          <a:p>
            <a:pPr algn="ctr"/>
            <a:r>
              <a:rPr lang="nl-NL" sz="1400">
                <a:solidFill>
                  <a:schemeClr val="bg1"/>
                </a:solidFill>
                <a:latin typeface="Arial" panose="020B0604020202020204" pitchFamily="34" charset="0"/>
                <a:cs typeface="Arial" panose="020B0604020202020204" pitchFamily="34" charset="0"/>
              </a:rPr>
              <a:t>bedrijf</a:t>
            </a:r>
            <a:endParaRPr lang="nl-NL" sz="1050">
              <a:solidFill>
                <a:schemeClr val="bg1"/>
              </a:solidFill>
              <a:latin typeface="Arial" panose="020B0604020202020204" pitchFamily="34" charset="0"/>
              <a:cs typeface="Arial" panose="020B0604020202020204" pitchFamily="34" charset="0"/>
            </a:endParaRPr>
          </a:p>
        </p:txBody>
      </p:sp>
      <p:sp>
        <p:nvSpPr>
          <p:cNvPr id="17" name="Rechthoek 16">
            <a:extLst>
              <a:ext uri="{FF2B5EF4-FFF2-40B4-BE49-F238E27FC236}">
                <a16:creationId xmlns:a16="http://schemas.microsoft.com/office/drawing/2014/main" id="{8590C061-40BE-7849-B667-9B4F5915DBCE}"/>
              </a:ext>
            </a:extLst>
          </p:cNvPr>
          <p:cNvSpPr/>
          <p:nvPr/>
        </p:nvSpPr>
        <p:spPr>
          <a:xfrm>
            <a:off x="5443826" y="2447395"/>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Rechthoek 17">
            <a:extLst>
              <a:ext uri="{FF2B5EF4-FFF2-40B4-BE49-F238E27FC236}">
                <a16:creationId xmlns:a16="http://schemas.microsoft.com/office/drawing/2014/main" id="{F45259B8-FE18-E447-9A69-FC2E8B922B51}"/>
              </a:ext>
            </a:extLst>
          </p:cNvPr>
          <p:cNvSpPr/>
          <p:nvPr/>
        </p:nvSpPr>
        <p:spPr>
          <a:xfrm>
            <a:off x="6994319" y="2447395"/>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9" name="Rechthoek 18">
            <a:extLst>
              <a:ext uri="{FF2B5EF4-FFF2-40B4-BE49-F238E27FC236}">
                <a16:creationId xmlns:a16="http://schemas.microsoft.com/office/drawing/2014/main" id="{4F01B45D-B5B6-6C49-8B53-6787FB019A2E}"/>
              </a:ext>
            </a:extLst>
          </p:cNvPr>
          <p:cNvSpPr/>
          <p:nvPr/>
        </p:nvSpPr>
        <p:spPr>
          <a:xfrm>
            <a:off x="3969443" y="2759111"/>
            <a:ext cx="1216240" cy="738664"/>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Voer het </a:t>
            </a:r>
            <a:r>
              <a:rPr lang="nl-NL" sz="1400" err="1">
                <a:solidFill>
                  <a:schemeClr val="bg1"/>
                </a:solidFill>
                <a:latin typeface="Arial" panose="020B0604020202020204" pitchFamily="34" charset="0"/>
                <a:cs typeface="Arial" panose="020B0604020202020204" pitchFamily="34" charset="0"/>
              </a:rPr>
              <a:t>sollicitatie-gesprek</a:t>
            </a:r>
            <a:endParaRPr lang="nl-NL" sz="1400">
              <a:solidFill>
                <a:schemeClr val="bg1"/>
              </a:solidFill>
            </a:endParaRPr>
          </a:p>
        </p:txBody>
      </p:sp>
      <p:sp>
        <p:nvSpPr>
          <p:cNvPr id="20" name="Rechthoek 19">
            <a:extLst>
              <a:ext uri="{FF2B5EF4-FFF2-40B4-BE49-F238E27FC236}">
                <a16:creationId xmlns:a16="http://schemas.microsoft.com/office/drawing/2014/main" id="{B9DF7D34-34D9-524E-A7E1-F003B357881E}"/>
              </a:ext>
            </a:extLst>
          </p:cNvPr>
          <p:cNvSpPr/>
          <p:nvPr/>
        </p:nvSpPr>
        <p:spPr>
          <a:xfrm>
            <a:off x="5469561" y="2721456"/>
            <a:ext cx="1322241" cy="738664"/>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Schrijf je </a:t>
            </a:r>
            <a:r>
              <a:rPr lang="nl-NL" sz="1400" err="1">
                <a:solidFill>
                  <a:schemeClr val="bg1"/>
                </a:solidFill>
                <a:latin typeface="Arial" panose="020B0604020202020204" pitchFamily="34" charset="0"/>
                <a:cs typeface="Arial" panose="020B0604020202020204" pitchFamily="34" charset="0"/>
              </a:rPr>
              <a:t>sollicitatie-brief</a:t>
            </a:r>
            <a:endParaRPr lang="nl-NL" sz="1400">
              <a:solidFill>
                <a:schemeClr val="bg1"/>
              </a:solidFill>
              <a:latin typeface="Arial" panose="020B0604020202020204" pitchFamily="34" charset="0"/>
              <a:cs typeface="Arial" panose="020B0604020202020204" pitchFamily="34" charset="0"/>
            </a:endParaRPr>
          </a:p>
        </p:txBody>
      </p:sp>
      <p:sp>
        <p:nvSpPr>
          <p:cNvPr id="12" name="Tekstvak 11">
            <a:extLst>
              <a:ext uri="{FF2B5EF4-FFF2-40B4-BE49-F238E27FC236}">
                <a16:creationId xmlns:a16="http://schemas.microsoft.com/office/drawing/2014/main" id="{DBFE3A7E-C37C-E043-9D13-350F1FDBAF18}"/>
              </a:ext>
            </a:extLst>
          </p:cNvPr>
          <p:cNvSpPr txBox="1"/>
          <p:nvPr/>
        </p:nvSpPr>
        <p:spPr>
          <a:xfrm>
            <a:off x="7072223" y="2829178"/>
            <a:ext cx="1172035" cy="523221"/>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Zoek een vacature</a:t>
            </a:r>
          </a:p>
        </p:txBody>
      </p:sp>
      <p:sp>
        <p:nvSpPr>
          <p:cNvPr id="2" name="Tekstvak 22">
            <a:extLst>
              <a:ext uri="{FF2B5EF4-FFF2-40B4-BE49-F238E27FC236}">
                <a16:creationId xmlns:a16="http://schemas.microsoft.com/office/drawing/2014/main" id="{FCB6FA37-E286-41F5-866B-8DA588E3F7C3}"/>
              </a:ext>
            </a:extLst>
          </p:cNvPr>
          <p:cNvSpPr txBox="1"/>
          <p:nvPr/>
        </p:nvSpPr>
        <p:spPr>
          <a:xfrm>
            <a:off x="6935736" y="69482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6: </a:t>
            </a:r>
            <a:r>
              <a:rPr lang="en-US" sz="1100" dirty="0" err="1">
                <a:solidFill>
                  <a:schemeClr val="bg1"/>
                </a:solidFill>
                <a:latin typeface="Arial"/>
                <a:cs typeface="Arial"/>
              </a:rPr>
              <a:t>Reflecteren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9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F0AE9244-CF0C-164C-9611-E746FF44BB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9" name="Tekstvak 8">
            <a:extLst>
              <a:ext uri="{FF2B5EF4-FFF2-40B4-BE49-F238E27FC236}">
                <a16:creationId xmlns:a16="http://schemas.microsoft.com/office/drawing/2014/main" id="{B3C386F3-C6A3-554C-BFB7-647F3BB14B28}"/>
              </a:ext>
            </a:extLst>
          </p:cNvPr>
          <p:cNvSpPr txBox="1"/>
          <p:nvPr/>
        </p:nvSpPr>
        <p:spPr>
          <a:xfrm>
            <a:off x="998328" y="641081"/>
            <a:ext cx="4954051"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De </a:t>
            </a:r>
            <a:r>
              <a:rPr lang="en-US" b="1" err="1">
                <a:solidFill>
                  <a:schemeClr val="bg1"/>
                </a:solidFill>
                <a:latin typeface="Arial" panose="020B0604020202020204" pitchFamily="34" charset="0"/>
                <a:cs typeface="Arial" panose="020B0604020202020204" pitchFamily="34" charset="0"/>
              </a:rPr>
              <a:t>juiste</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volgorde</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3" name="Rechthoek 32">
            <a:extLst>
              <a:ext uri="{FF2B5EF4-FFF2-40B4-BE49-F238E27FC236}">
                <a16:creationId xmlns:a16="http://schemas.microsoft.com/office/drawing/2014/main" id="{89CD1A0C-D9CA-534E-9FA0-E764B9326828}"/>
              </a:ext>
            </a:extLst>
          </p:cNvPr>
          <p:cNvSpPr/>
          <p:nvPr/>
        </p:nvSpPr>
        <p:spPr>
          <a:xfrm>
            <a:off x="861584" y="1899331"/>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 name="Tekstvak 33">
            <a:extLst>
              <a:ext uri="{FF2B5EF4-FFF2-40B4-BE49-F238E27FC236}">
                <a16:creationId xmlns:a16="http://schemas.microsoft.com/office/drawing/2014/main" id="{5741B55B-60E0-8D4D-98B9-1ADA6DA3C228}"/>
              </a:ext>
            </a:extLst>
          </p:cNvPr>
          <p:cNvSpPr txBox="1"/>
          <p:nvPr/>
        </p:nvSpPr>
        <p:spPr>
          <a:xfrm>
            <a:off x="945416" y="2319582"/>
            <a:ext cx="1172035" cy="523221"/>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Zoek een vacature</a:t>
            </a:r>
          </a:p>
        </p:txBody>
      </p:sp>
      <p:sp>
        <p:nvSpPr>
          <p:cNvPr id="35" name="Rechthoek 34">
            <a:extLst>
              <a:ext uri="{FF2B5EF4-FFF2-40B4-BE49-F238E27FC236}">
                <a16:creationId xmlns:a16="http://schemas.microsoft.com/office/drawing/2014/main" id="{E5ECEFC5-8DBF-934A-8B44-F1A4D735128B}"/>
              </a:ext>
            </a:extLst>
          </p:cNvPr>
          <p:cNvSpPr/>
          <p:nvPr/>
        </p:nvSpPr>
        <p:spPr>
          <a:xfrm>
            <a:off x="2382511" y="1899331"/>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6" name="Rechthoek 35">
            <a:extLst>
              <a:ext uri="{FF2B5EF4-FFF2-40B4-BE49-F238E27FC236}">
                <a16:creationId xmlns:a16="http://schemas.microsoft.com/office/drawing/2014/main" id="{DA13A58A-9C05-0D4D-884D-0B0933560E37}"/>
              </a:ext>
            </a:extLst>
          </p:cNvPr>
          <p:cNvSpPr/>
          <p:nvPr/>
        </p:nvSpPr>
        <p:spPr>
          <a:xfrm>
            <a:off x="3918479" y="1899331"/>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7" name="Tekstvak 36">
            <a:extLst>
              <a:ext uri="{FF2B5EF4-FFF2-40B4-BE49-F238E27FC236}">
                <a16:creationId xmlns:a16="http://schemas.microsoft.com/office/drawing/2014/main" id="{2B7E3459-362C-FA49-AF76-9D1E4A7DC917}"/>
              </a:ext>
            </a:extLst>
          </p:cNvPr>
          <p:cNvSpPr txBox="1"/>
          <p:nvPr/>
        </p:nvSpPr>
        <p:spPr>
          <a:xfrm>
            <a:off x="3955717" y="2334048"/>
            <a:ext cx="1302462" cy="523221"/>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Stel je </a:t>
            </a:r>
          </a:p>
          <a:p>
            <a:pPr algn="ctr"/>
            <a:r>
              <a:rPr lang="nl-NL" sz="1400">
                <a:solidFill>
                  <a:schemeClr val="bg1"/>
                </a:solidFill>
                <a:latin typeface="Arial" panose="020B0604020202020204" pitchFamily="34" charset="0"/>
                <a:cs typeface="Arial" panose="020B0604020202020204" pitchFamily="34" charset="0"/>
              </a:rPr>
              <a:t>CV op</a:t>
            </a:r>
          </a:p>
        </p:txBody>
      </p:sp>
      <p:sp>
        <p:nvSpPr>
          <p:cNvPr id="38" name="Rechthoek 37">
            <a:extLst>
              <a:ext uri="{FF2B5EF4-FFF2-40B4-BE49-F238E27FC236}">
                <a16:creationId xmlns:a16="http://schemas.microsoft.com/office/drawing/2014/main" id="{414D1F47-DEF0-9849-9273-36C2C9B7A982}"/>
              </a:ext>
            </a:extLst>
          </p:cNvPr>
          <p:cNvSpPr/>
          <p:nvPr/>
        </p:nvSpPr>
        <p:spPr>
          <a:xfrm>
            <a:off x="2366582" y="2307571"/>
            <a:ext cx="1371558" cy="523221"/>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Bel het </a:t>
            </a:r>
          </a:p>
          <a:p>
            <a:pPr algn="ctr"/>
            <a:r>
              <a:rPr lang="nl-NL" sz="1400">
                <a:solidFill>
                  <a:schemeClr val="bg1"/>
                </a:solidFill>
                <a:latin typeface="Arial" panose="020B0604020202020204" pitchFamily="34" charset="0"/>
                <a:cs typeface="Arial" panose="020B0604020202020204" pitchFamily="34" charset="0"/>
              </a:rPr>
              <a:t>bedrijf</a:t>
            </a:r>
            <a:endParaRPr lang="nl-NL" sz="1050">
              <a:solidFill>
                <a:schemeClr val="bg1"/>
              </a:solidFill>
              <a:latin typeface="Arial" panose="020B0604020202020204" pitchFamily="34" charset="0"/>
              <a:cs typeface="Arial" panose="020B0604020202020204" pitchFamily="34" charset="0"/>
            </a:endParaRPr>
          </a:p>
        </p:txBody>
      </p:sp>
      <p:sp>
        <p:nvSpPr>
          <p:cNvPr id="39" name="Rechthoek 38">
            <a:extLst>
              <a:ext uri="{FF2B5EF4-FFF2-40B4-BE49-F238E27FC236}">
                <a16:creationId xmlns:a16="http://schemas.microsoft.com/office/drawing/2014/main" id="{B2CA9933-5D6D-EC47-AE5D-0CFCAC3E3BAD}"/>
              </a:ext>
            </a:extLst>
          </p:cNvPr>
          <p:cNvSpPr/>
          <p:nvPr/>
        </p:nvSpPr>
        <p:spPr>
          <a:xfrm>
            <a:off x="5454737" y="1888133"/>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0" name="Rechthoek 39">
            <a:extLst>
              <a:ext uri="{FF2B5EF4-FFF2-40B4-BE49-F238E27FC236}">
                <a16:creationId xmlns:a16="http://schemas.microsoft.com/office/drawing/2014/main" id="{AE0A742A-5C3B-4A4D-964D-70205577C18E}"/>
              </a:ext>
            </a:extLst>
          </p:cNvPr>
          <p:cNvSpPr/>
          <p:nvPr/>
        </p:nvSpPr>
        <p:spPr>
          <a:xfrm>
            <a:off x="7005230" y="1888133"/>
            <a:ext cx="1339700" cy="1339700"/>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1" name="Rechthoek 40">
            <a:extLst>
              <a:ext uri="{FF2B5EF4-FFF2-40B4-BE49-F238E27FC236}">
                <a16:creationId xmlns:a16="http://schemas.microsoft.com/office/drawing/2014/main" id="{CE82673C-97B0-B243-86BA-A841D4E69E7C}"/>
              </a:ext>
            </a:extLst>
          </p:cNvPr>
          <p:cNvSpPr/>
          <p:nvPr/>
        </p:nvSpPr>
        <p:spPr>
          <a:xfrm>
            <a:off x="7066960" y="2227464"/>
            <a:ext cx="1216240" cy="738664"/>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Voer het </a:t>
            </a:r>
            <a:r>
              <a:rPr lang="nl-NL" sz="1400" err="1">
                <a:solidFill>
                  <a:schemeClr val="bg1"/>
                </a:solidFill>
                <a:latin typeface="Arial" panose="020B0604020202020204" pitchFamily="34" charset="0"/>
                <a:cs typeface="Arial" panose="020B0604020202020204" pitchFamily="34" charset="0"/>
              </a:rPr>
              <a:t>sollicitatie-gesprek</a:t>
            </a:r>
            <a:endParaRPr lang="nl-NL" sz="1400">
              <a:solidFill>
                <a:schemeClr val="bg1"/>
              </a:solidFill>
            </a:endParaRPr>
          </a:p>
        </p:txBody>
      </p:sp>
      <p:sp>
        <p:nvSpPr>
          <p:cNvPr id="42" name="Rechthoek 41">
            <a:extLst>
              <a:ext uri="{FF2B5EF4-FFF2-40B4-BE49-F238E27FC236}">
                <a16:creationId xmlns:a16="http://schemas.microsoft.com/office/drawing/2014/main" id="{6637CD5D-3862-7048-ABB0-12E8AAD4D021}"/>
              </a:ext>
            </a:extLst>
          </p:cNvPr>
          <p:cNvSpPr/>
          <p:nvPr/>
        </p:nvSpPr>
        <p:spPr>
          <a:xfrm>
            <a:off x="5454693" y="2227464"/>
            <a:ext cx="1322241" cy="738664"/>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Schrijf je </a:t>
            </a:r>
            <a:r>
              <a:rPr lang="nl-NL" sz="1400" err="1">
                <a:solidFill>
                  <a:schemeClr val="bg1"/>
                </a:solidFill>
                <a:latin typeface="Arial" panose="020B0604020202020204" pitchFamily="34" charset="0"/>
                <a:cs typeface="Arial" panose="020B0604020202020204" pitchFamily="34" charset="0"/>
              </a:rPr>
              <a:t>sollicitatie-brief</a:t>
            </a:r>
            <a:endParaRPr lang="nl-NL" sz="1400">
              <a:solidFill>
                <a:schemeClr val="bg1"/>
              </a:solidFill>
              <a:latin typeface="Arial" panose="020B0604020202020204" pitchFamily="34" charset="0"/>
              <a:cs typeface="Arial" panose="020B0604020202020204" pitchFamily="34" charset="0"/>
            </a:endParaRPr>
          </a:p>
        </p:txBody>
      </p:sp>
      <p:sp>
        <p:nvSpPr>
          <p:cNvPr id="43" name="Rechthoek 42">
            <a:extLst>
              <a:ext uri="{FF2B5EF4-FFF2-40B4-BE49-F238E27FC236}">
                <a16:creationId xmlns:a16="http://schemas.microsoft.com/office/drawing/2014/main" id="{5397A8B1-8679-4B49-A836-F7FCA98D1FED}"/>
              </a:ext>
            </a:extLst>
          </p:cNvPr>
          <p:cNvSpPr/>
          <p:nvPr/>
        </p:nvSpPr>
        <p:spPr>
          <a:xfrm>
            <a:off x="761570" y="1761525"/>
            <a:ext cx="323656" cy="323656"/>
          </a:xfrm>
          <a:prstGeom prst="rect">
            <a:avLst/>
          </a:prstGeom>
          <a:solidFill>
            <a:srgbClr val="3C00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4" name="Rechthoek 43">
            <a:extLst>
              <a:ext uri="{FF2B5EF4-FFF2-40B4-BE49-F238E27FC236}">
                <a16:creationId xmlns:a16="http://schemas.microsoft.com/office/drawing/2014/main" id="{71966096-4BC7-6148-8651-CD42DD21C3BE}"/>
              </a:ext>
            </a:extLst>
          </p:cNvPr>
          <p:cNvSpPr/>
          <p:nvPr/>
        </p:nvSpPr>
        <p:spPr>
          <a:xfrm>
            <a:off x="2321136" y="1737503"/>
            <a:ext cx="323656" cy="323656"/>
          </a:xfrm>
          <a:prstGeom prst="rect">
            <a:avLst/>
          </a:prstGeom>
          <a:solidFill>
            <a:srgbClr val="3C00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5" name="Rechthoek 44">
            <a:extLst>
              <a:ext uri="{FF2B5EF4-FFF2-40B4-BE49-F238E27FC236}">
                <a16:creationId xmlns:a16="http://schemas.microsoft.com/office/drawing/2014/main" id="{4A51B047-5FBB-F844-9A46-229BD53B97FB}"/>
              </a:ext>
            </a:extLst>
          </p:cNvPr>
          <p:cNvSpPr/>
          <p:nvPr/>
        </p:nvSpPr>
        <p:spPr>
          <a:xfrm>
            <a:off x="3853278" y="1737503"/>
            <a:ext cx="323656" cy="323656"/>
          </a:xfrm>
          <a:prstGeom prst="rect">
            <a:avLst/>
          </a:prstGeom>
          <a:solidFill>
            <a:srgbClr val="3C00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6" name="Rechthoek 45">
            <a:extLst>
              <a:ext uri="{FF2B5EF4-FFF2-40B4-BE49-F238E27FC236}">
                <a16:creationId xmlns:a16="http://schemas.microsoft.com/office/drawing/2014/main" id="{BB1911BD-C5BC-4942-AED7-BE79AE28F700}"/>
              </a:ext>
            </a:extLst>
          </p:cNvPr>
          <p:cNvSpPr/>
          <p:nvPr/>
        </p:nvSpPr>
        <p:spPr>
          <a:xfrm>
            <a:off x="5407778" y="1715167"/>
            <a:ext cx="323656" cy="323656"/>
          </a:xfrm>
          <a:prstGeom prst="rect">
            <a:avLst/>
          </a:prstGeom>
          <a:solidFill>
            <a:srgbClr val="3C00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7" name="Rechthoek 46">
            <a:extLst>
              <a:ext uri="{FF2B5EF4-FFF2-40B4-BE49-F238E27FC236}">
                <a16:creationId xmlns:a16="http://schemas.microsoft.com/office/drawing/2014/main" id="{7E2E775F-398D-0248-A738-6685A228B161}"/>
              </a:ext>
            </a:extLst>
          </p:cNvPr>
          <p:cNvSpPr/>
          <p:nvPr/>
        </p:nvSpPr>
        <p:spPr>
          <a:xfrm>
            <a:off x="6965924" y="1707728"/>
            <a:ext cx="323656" cy="323656"/>
          </a:xfrm>
          <a:prstGeom prst="rect">
            <a:avLst/>
          </a:prstGeom>
          <a:solidFill>
            <a:srgbClr val="3C00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8" name="Rechthoek 47">
            <a:extLst>
              <a:ext uri="{FF2B5EF4-FFF2-40B4-BE49-F238E27FC236}">
                <a16:creationId xmlns:a16="http://schemas.microsoft.com/office/drawing/2014/main" id="{59CFA003-E9FF-304E-BEB5-67A2A815BF29}"/>
              </a:ext>
            </a:extLst>
          </p:cNvPr>
          <p:cNvSpPr/>
          <p:nvPr/>
        </p:nvSpPr>
        <p:spPr>
          <a:xfrm>
            <a:off x="761570" y="1726364"/>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1</a:t>
            </a:r>
            <a:endParaRPr lang="nl-NL"/>
          </a:p>
        </p:txBody>
      </p:sp>
      <p:sp>
        <p:nvSpPr>
          <p:cNvPr id="49" name="Rechthoek 48">
            <a:extLst>
              <a:ext uri="{FF2B5EF4-FFF2-40B4-BE49-F238E27FC236}">
                <a16:creationId xmlns:a16="http://schemas.microsoft.com/office/drawing/2014/main" id="{3F4A06E7-CC42-A743-BAF9-BA40735F84AC}"/>
              </a:ext>
            </a:extLst>
          </p:cNvPr>
          <p:cNvSpPr/>
          <p:nvPr/>
        </p:nvSpPr>
        <p:spPr>
          <a:xfrm>
            <a:off x="2332784" y="1703527"/>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2</a:t>
            </a:r>
            <a:endParaRPr lang="nl-NL"/>
          </a:p>
        </p:txBody>
      </p:sp>
      <p:sp>
        <p:nvSpPr>
          <p:cNvPr id="50" name="Rechthoek 49">
            <a:extLst>
              <a:ext uri="{FF2B5EF4-FFF2-40B4-BE49-F238E27FC236}">
                <a16:creationId xmlns:a16="http://schemas.microsoft.com/office/drawing/2014/main" id="{B277A1EB-6EE8-9F40-A5C1-59EB1392DC45}"/>
              </a:ext>
            </a:extLst>
          </p:cNvPr>
          <p:cNvSpPr/>
          <p:nvPr/>
        </p:nvSpPr>
        <p:spPr>
          <a:xfrm>
            <a:off x="3871029" y="1711612"/>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3</a:t>
            </a:r>
            <a:endParaRPr lang="nl-NL"/>
          </a:p>
        </p:txBody>
      </p:sp>
      <p:sp>
        <p:nvSpPr>
          <p:cNvPr id="51" name="Rechthoek 50">
            <a:extLst>
              <a:ext uri="{FF2B5EF4-FFF2-40B4-BE49-F238E27FC236}">
                <a16:creationId xmlns:a16="http://schemas.microsoft.com/office/drawing/2014/main" id="{196AD855-2050-5F46-8A35-54666878BE81}"/>
              </a:ext>
            </a:extLst>
          </p:cNvPr>
          <p:cNvSpPr/>
          <p:nvPr/>
        </p:nvSpPr>
        <p:spPr>
          <a:xfrm>
            <a:off x="5413082" y="1699355"/>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4</a:t>
            </a:r>
            <a:endParaRPr lang="nl-NL"/>
          </a:p>
        </p:txBody>
      </p:sp>
      <p:sp>
        <p:nvSpPr>
          <p:cNvPr id="52" name="Rechthoek 51">
            <a:extLst>
              <a:ext uri="{FF2B5EF4-FFF2-40B4-BE49-F238E27FC236}">
                <a16:creationId xmlns:a16="http://schemas.microsoft.com/office/drawing/2014/main" id="{37361AE5-B942-CE4C-9DF9-66B8B8910712}"/>
              </a:ext>
            </a:extLst>
          </p:cNvPr>
          <p:cNvSpPr/>
          <p:nvPr/>
        </p:nvSpPr>
        <p:spPr>
          <a:xfrm>
            <a:off x="6971299" y="1686101"/>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5</a:t>
            </a:r>
            <a:endParaRPr lang="nl-NL"/>
          </a:p>
        </p:txBody>
      </p:sp>
      <p:sp>
        <p:nvSpPr>
          <p:cNvPr id="2" name="Tekstvak 22">
            <a:extLst>
              <a:ext uri="{FF2B5EF4-FFF2-40B4-BE49-F238E27FC236}">
                <a16:creationId xmlns:a16="http://schemas.microsoft.com/office/drawing/2014/main" id="{98AF2D22-43C5-411F-ACFE-0C451925B786}"/>
              </a:ext>
            </a:extLst>
          </p:cNvPr>
          <p:cNvSpPr txBox="1"/>
          <p:nvPr/>
        </p:nvSpPr>
        <p:spPr>
          <a:xfrm>
            <a:off x="6916141" y="691563"/>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6: </a:t>
            </a:r>
            <a:r>
              <a:rPr lang="en-US" sz="1100" dirty="0" err="1">
                <a:solidFill>
                  <a:schemeClr val="bg1"/>
                </a:solidFill>
                <a:latin typeface="Arial"/>
                <a:cs typeface="Arial"/>
              </a:rPr>
              <a:t>Reflecteren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700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5BE6E24A-E17F-BF46-9632-E875311DFA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9" name="Tekstvak 8">
            <a:extLst>
              <a:ext uri="{FF2B5EF4-FFF2-40B4-BE49-F238E27FC236}">
                <a16:creationId xmlns:a16="http://schemas.microsoft.com/office/drawing/2014/main" id="{B3C386F3-C6A3-554C-BFB7-647F3BB14B28}"/>
              </a:ext>
            </a:extLst>
          </p:cNvPr>
          <p:cNvSpPr txBox="1"/>
          <p:nvPr/>
        </p:nvSpPr>
        <p:spPr>
          <a:xfrm>
            <a:off x="998328" y="641081"/>
            <a:ext cx="4954051"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Waar</a:t>
            </a:r>
            <a:r>
              <a:rPr lang="en-US" b="1">
                <a:solidFill>
                  <a:schemeClr val="bg1"/>
                </a:solidFill>
                <a:latin typeface="Arial" panose="020B0604020202020204" pitchFamily="34" charset="0"/>
                <a:cs typeface="Arial" panose="020B0604020202020204" pitchFamily="34" charset="0"/>
              </a:rPr>
              <a:t> of </a:t>
            </a:r>
            <a:r>
              <a:rPr lang="en-US" b="1" err="1">
                <a:solidFill>
                  <a:schemeClr val="bg1"/>
                </a:solidFill>
                <a:latin typeface="Arial" panose="020B0604020202020204" pitchFamily="34" charset="0"/>
                <a:cs typeface="Arial" panose="020B0604020202020204" pitchFamily="34" charset="0"/>
              </a:rPr>
              <a:t>niet</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waar</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 name="Rechthoek 2">
            <a:extLst>
              <a:ext uri="{FF2B5EF4-FFF2-40B4-BE49-F238E27FC236}">
                <a16:creationId xmlns:a16="http://schemas.microsoft.com/office/drawing/2014/main" id="{328878C3-8E27-0845-A062-B38CCD3F371B}"/>
              </a:ext>
            </a:extLst>
          </p:cNvPr>
          <p:cNvSpPr/>
          <p:nvPr/>
        </p:nvSpPr>
        <p:spPr>
          <a:xfrm>
            <a:off x="759080" y="1502557"/>
            <a:ext cx="6557160" cy="2677656"/>
          </a:xfrm>
          <a:prstGeom prst="rect">
            <a:avLst/>
          </a:prstGeom>
        </p:spPr>
        <p:txBody>
          <a:bodyPr wrap="square" anchor="t">
            <a:spAutoFit/>
          </a:bodyPr>
          <a:lstStyle/>
          <a:p>
            <a:pPr marL="342900" indent="-342900">
              <a:buFont typeface="+mj-lt"/>
              <a:buAutoNum type="arabicPeriod"/>
            </a:pPr>
            <a:r>
              <a:rPr lang="nl-NL" sz="1400">
                <a:latin typeface="Arial"/>
                <a:cs typeface="Arial"/>
              </a:rPr>
              <a:t>Een vacature zoek je het telefoonboek.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In een CV vermeld je niet welke opleidingen je hebt gedaan.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Als je een vacature hebt gevonden is het goed om het bedrijf te bellen met een vraag.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Met een hand geven maak je een goede eerste indruk tijdens een sollicitatiegesprek.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Een netwerk is niet handig om te hebben als je op zoek bent naar een bijbaan of stage. </a:t>
            </a:r>
          </a:p>
        </p:txBody>
      </p:sp>
      <p:sp>
        <p:nvSpPr>
          <p:cNvPr id="2" name="Tekstvak 22">
            <a:extLst>
              <a:ext uri="{FF2B5EF4-FFF2-40B4-BE49-F238E27FC236}">
                <a16:creationId xmlns:a16="http://schemas.microsoft.com/office/drawing/2014/main" id="{431B03C0-D827-4826-870E-CFD11A37AD15}"/>
              </a:ext>
            </a:extLst>
          </p:cNvPr>
          <p:cNvSpPr txBox="1"/>
          <p:nvPr/>
        </p:nvSpPr>
        <p:spPr>
          <a:xfrm>
            <a:off x="6929204" y="69482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6: </a:t>
            </a:r>
            <a:r>
              <a:rPr lang="en-US" sz="1100" dirty="0" err="1">
                <a:solidFill>
                  <a:schemeClr val="bg1"/>
                </a:solidFill>
                <a:latin typeface="Arial"/>
                <a:cs typeface="Arial"/>
              </a:rPr>
              <a:t>Reflecteren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21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C67C7C20-5A34-B646-BA5C-C72727ACD1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9" name="Tekstvak 8">
            <a:extLst>
              <a:ext uri="{FF2B5EF4-FFF2-40B4-BE49-F238E27FC236}">
                <a16:creationId xmlns:a16="http://schemas.microsoft.com/office/drawing/2014/main" id="{B3C386F3-C6A3-554C-BFB7-647F3BB14B28}"/>
              </a:ext>
            </a:extLst>
          </p:cNvPr>
          <p:cNvSpPr txBox="1"/>
          <p:nvPr/>
        </p:nvSpPr>
        <p:spPr>
          <a:xfrm>
            <a:off x="998328" y="641081"/>
            <a:ext cx="4954051"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Waar</a:t>
            </a:r>
            <a:r>
              <a:rPr lang="en-US" b="1">
                <a:solidFill>
                  <a:schemeClr val="bg1"/>
                </a:solidFill>
                <a:latin typeface="Arial" panose="020B0604020202020204" pitchFamily="34" charset="0"/>
                <a:cs typeface="Arial" panose="020B0604020202020204" pitchFamily="34" charset="0"/>
              </a:rPr>
              <a:t> of </a:t>
            </a:r>
            <a:r>
              <a:rPr lang="en-US" b="1" err="1">
                <a:solidFill>
                  <a:schemeClr val="bg1"/>
                </a:solidFill>
                <a:latin typeface="Arial" panose="020B0604020202020204" pitchFamily="34" charset="0"/>
                <a:cs typeface="Arial" panose="020B0604020202020204" pitchFamily="34" charset="0"/>
              </a:rPr>
              <a:t>niet</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waar</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 name="Rechthoek 2">
            <a:extLst>
              <a:ext uri="{FF2B5EF4-FFF2-40B4-BE49-F238E27FC236}">
                <a16:creationId xmlns:a16="http://schemas.microsoft.com/office/drawing/2014/main" id="{328878C3-8E27-0845-A062-B38CCD3F371B}"/>
              </a:ext>
            </a:extLst>
          </p:cNvPr>
          <p:cNvSpPr/>
          <p:nvPr/>
        </p:nvSpPr>
        <p:spPr>
          <a:xfrm>
            <a:off x="759080" y="1502557"/>
            <a:ext cx="6413402" cy="2677656"/>
          </a:xfrm>
          <a:prstGeom prst="rect">
            <a:avLst/>
          </a:prstGeom>
        </p:spPr>
        <p:txBody>
          <a:bodyPr wrap="square" anchor="t">
            <a:spAutoFit/>
          </a:bodyPr>
          <a:lstStyle/>
          <a:p>
            <a:pPr marL="342900" indent="-342900">
              <a:buFont typeface="+mj-lt"/>
              <a:buAutoNum type="arabicPeriod"/>
            </a:pPr>
            <a:r>
              <a:rPr lang="nl-NL" sz="1400">
                <a:latin typeface="Arial"/>
                <a:cs typeface="Arial"/>
              </a:rPr>
              <a:t>Een vacature zoek je het telefoonboek.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In een CV vermeld je niet welke opleidingen je hebt gedaan.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Als je een vacature hebt gevonden is het goed om het bedrijf te bellen met een vraag.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Met een hand geven maak je een goede eerste indruk tijdens een sollicitatiegesprek. </a:t>
            </a:r>
          </a:p>
          <a:p>
            <a:pPr marL="342900" indent="-342900">
              <a:buFont typeface="+mj-lt"/>
              <a:buAutoNum type="arabicPeriod"/>
            </a:pPr>
            <a:endParaRPr lang="nl-NL" sz="1400">
              <a:latin typeface="Arial" panose="020B0604020202020204" pitchFamily="34" charset="0"/>
              <a:cs typeface="Arial" panose="020B0604020202020204" pitchFamily="34" charset="0"/>
            </a:endParaRPr>
          </a:p>
          <a:p>
            <a:pPr marL="342900" indent="-342900">
              <a:buFont typeface="+mj-lt"/>
              <a:buAutoNum type="arabicPeriod"/>
            </a:pPr>
            <a:r>
              <a:rPr lang="nl-NL" sz="1400">
                <a:latin typeface="Arial"/>
                <a:cs typeface="Arial"/>
              </a:rPr>
              <a:t>Een netwerk is niet handig om te hebben als je op zoek bent naar een bijbaan of stage. </a:t>
            </a:r>
          </a:p>
        </p:txBody>
      </p:sp>
      <p:sp>
        <p:nvSpPr>
          <p:cNvPr id="5" name="Rechthoek 4">
            <a:extLst>
              <a:ext uri="{FF2B5EF4-FFF2-40B4-BE49-F238E27FC236}">
                <a16:creationId xmlns:a16="http://schemas.microsoft.com/office/drawing/2014/main" id="{C8077143-82A6-D14B-9352-87C15F2461D4}"/>
              </a:ext>
            </a:extLst>
          </p:cNvPr>
          <p:cNvSpPr/>
          <p:nvPr/>
        </p:nvSpPr>
        <p:spPr>
          <a:xfrm>
            <a:off x="5553745" y="1502557"/>
            <a:ext cx="1029449" cy="307777"/>
          </a:xfrm>
          <a:prstGeom prst="rect">
            <a:avLst/>
          </a:prstGeom>
        </p:spPr>
        <p:txBody>
          <a:bodyPr wrap="none">
            <a:spAutoFit/>
          </a:bodyPr>
          <a:lstStyle/>
          <a:p>
            <a:r>
              <a:rPr lang="nl-NL" sz="1400">
                <a:solidFill>
                  <a:schemeClr val="bg1"/>
                </a:solidFill>
                <a:latin typeface="Arial" panose="020B0604020202020204" pitchFamily="34" charset="0"/>
                <a:cs typeface="Arial" panose="020B0604020202020204" pitchFamily="34" charset="0"/>
              </a:rPr>
              <a:t>(niet waar)</a:t>
            </a:r>
          </a:p>
        </p:txBody>
      </p:sp>
      <p:sp>
        <p:nvSpPr>
          <p:cNvPr id="10" name="Rechthoek 9">
            <a:extLst>
              <a:ext uri="{FF2B5EF4-FFF2-40B4-BE49-F238E27FC236}">
                <a16:creationId xmlns:a16="http://schemas.microsoft.com/office/drawing/2014/main" id="{D8FE5400-6499-7B4E-9868-6AB0FB6CEA1A}"/>
              </a:ext>
            </a:extLst>
          </p:cNvPr>
          <p:cNvSpPr/>
          <p:nvPr/>
        </p:nvSpPr>
        <p:spPr>
          <a:xfrm>
            <a:off x="7316240" y="1487943"/>
            <a:ext cx="1068680" cy="307777"/>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92F57C0-38B6-0D4F-8CC4-A9A41270FCEF}"/>
              </a:ext>
            </a:extLst>
          </p:cNvPr>
          <p:cNvSpPr/>
          <p:nvPr/>
        </p:nvSpPr>
        <p:spPr>
          <a:xfrm>
            <a:off x="7395166" y="1508915"/>
            <a:ext cx="910827" cy="307777"/>
          </a:xfrm>
          <a:prstGeom prst="rect">
            <a:avLst/>
          </a:prstGeom>
        </p:spPr>
        <p:txBody>
          <a:bodyPr wrap="none">
            <a:spAutoFit/>
          </a:bodyPr>
          <a:lstStyle/>
          <a:p>
            <a:r>
              <a:rPr lang="nl-NL" sz="1400">
                <a:solidFill>
                  <a:schemeClr val="bg1"/>
                </a:solidFill>
                <a:latin typeface="Arial" panose="020B0604020202020204" pitchFamily="34" charset="0"/>
                <a:cs typeface="Arial" panose="020B0604020202020204" pitchFamily="34" charset="0"/>
              </a:rPr>
              <a:t>niet waar</a:t>
            </a:r>
          </a:p>
        </p:txBody>
      </p:sp>
      <p:sp>
        <p:nvSpPr>
          <p:cNvPr id="12" name="Rechthoek 11">
            <a:extLst>
              <a:ext uri="{FF2B5EF4-FFF2-40B4-BE49-F238E27FC236}">
                <a16:creationId xmlns:a16="http://schemas.microsoft.com/office/drawing/2014/main" id="{1B4A2DBA-7975-BC4A-9437-E2B872A38864}"/>
              </a:ext>
            </a:extLst>
          </p:cNvPr>
          <p:cNvSpPr/>
          <p:nvPr/>
        </p:nvSpPr>
        <p:spPr>
          <a:xfrm>
            <a:off x="7316240" y="1976640"/>
            <a:ext cx="1068680" cy="307777"/>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5E5FE98-7B54-FF41-8DAE-CA3ABD183A95}"/>
              </a:ext>
            </a:extLst>
          </p:cNvPr>
          <p:cNvSpPr/>
          <p:nvPr/>
        </p:nvSpPr>
        <p:spPr>
          <a:xfrm>
            <a:off x="7395166" y="1976640"/>
            <a:ext cx="910827" cy="307777"/>
          </a:xfrm>
          <a:prstGeom prst="rect">
            <a:avLst/>
          </a:prstGeom>
        </p:spPr>
        <p:txBody>
          <a:bodyPr wrap="none">
            <a:spAutoFit/>
          </a:bodyPr>
          <a:lstStyle/>
          <a:p>
            <a:r>
              <a:rPr lang="nl-NL" sz="1400">
                <a:solidFill>
                  <a:schemeClr val="bg1"/>
                </a:solidFill>
                <a:latin typeface="Arial" panose="020B0604020202020204" pitchFamily="34" charset="0"/>
                <a:cs typeface="Arial" panose="020B0604020202020204" pitchFamily="34" charset="0"/>
              </a:rPr>
              <a:t>niet waar</a:t>
            </a:r>
          </a:p>
        </p:txBody>
      </p:sp>
      <p:sp>
        <p:nvSpPr>
          <p:cNvPr id="14" name="Rechthoek 13">
            <a:extLst>
              <a:ext uri="{FF2B5EF4-FFF2-40B4-BE49-F238E27FC236}">
                <a16:creationId xmlns:a16="http://schemas.microsoft.com/office/drawing/2014/main" id="{A8287649-8F0C-EF4F-93E6-A1C304A45E37}"/>
              </a:ext>
            </a:extLst>
          </p:cNvPr>
          <p:cNvSpPr/>
          <p:nvPr/>
        </p:nvSpPr>
        <p:spPr>
          <a:xfrm>
            <a:off x="7316240" y="3686050"/>
            <a:ext cx="1068680" cy="307777"/>
          </a:xfrm>
          <a:prstGeom prst="rect">
            <a:avLst/>
          </a:prstGeom>
          <a:solidFill>
            <a:srgbClr val="3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3B33E7AB-D17E-F245-A97F-3D43E91D653F}"/>
              </a:ext>
            </a:extLst>
          </p:cNvPr>
          <p:cNvSpPr/>
          <p:nvPr/>
        </p:nvSpPr>
        <p:spPr>
          <a:xfrm>
            <a:off x="7395166" y="3686050"/>
            <a:ext cx="910827" cy="307777"/>
          </a:xfrm>
          <a:prstGeom prst="rect">
            <a:avLst/>
          </a:prstGeom>
        </p:spPr>
        <p:txBody>
          <a:bodyPr wrap="none">
            <a:spAutoFit/>
          </a:bodyPr>
          <a:lstStyle/>
          <a:p>
            <a:r>
              <a:rPr lang="nl-NL" sz="1400">
                <a:solidFill>
                  <a:schemeClr val="bg1"/>
                </a:solidFill>
                <a:latin typeface="Arial" panose="020B0604020202020204" pitchFamily="34" charset="0"/>
                <a:cs typeface="Arial" panose="020B0604020202020204" pitchFamily="34" charset="0"/>
              </a:rPr>
              <a:t>niet waar</a:t>
            </a:r>
          </a:p>
        </p:txBody>
      </p:sp>
      <p:sp>
        <p:nvSpPr>
          <p:cNvPr id="16" name="Rechthoek 15">
            <a:extLst>
              <a:ext uri="{FF2B5EF4-FFF2-40B4-BE49-F238E27FC236}">
                <a16:creationId xmlns:a16="http://schemas.microsoft.com/office/drawing/2014/main" id="{14130D27-A3AD-BB42-BF51-C23442623C21}"/>
              </a:ext>
            </a:extLst>
          </p:cNvPr>
          <p:cNvSpPr/>
          <p:nvPr/>
        </p:nvSpPr>
        <p:spPr>
          <a:xfrm>
            <a:off x="7316240" y="2451279"/>
            <a:ext cx="1068680" cy="307777"/>
          </a:xfrm>
          <a:prstGeom prst="rect">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5A1043C-2FA9-7945-B1D1-F6AE15739A5E}"/>
              </a:ext>
            </a:extLst>
          </p:cNvPr>
          <p:cNvSpPr/>
          <p:nvPr/>
        </p:nvSpPr>
        <p:spPr>
          <a:xfrm>
            <a:off x="7549239" y="2441933"/>
            <a:ext cx="572593" cy="307777"/>
          </a:xfrm>
          <a:prstGeom prst="rect">
            <a:avLst/>
          </a:prstGeom>
        </p:spPr>
        <p:txBody>
          <a:bodyPr wrap="none">
            <a:spAutoFit/>
          </a:bodyPr>
          <a:lstStyle/>
          <a:p>
            <a:r>
              <a:rPr lang="nl-NL" sz="1400">
                <a:solidFill>
                  <a:schemeClr val="bg1"/>
                </a:solidFill>
                <a:latin typeface="Arial" panose="020B0604020202020204" pitchFamily="34" charset="0"/>
                <a:cs typeface="Arial" panose="020B0604020202020204" pitchFamily="34" charset="0"/>
              </a:rPr>
              <a:t>waar</a:t>
            </a:r>
          </a:p>
        </p:txBody>
      </p:sp>
      <p:sp>
        <p:nvSpPr>
          <p:cNvPr id="18" name="Rechthoek 17">
            <a:extLst>
              <a:ext uri="{FF2B5EF4-FFF2-40B4-BE49-F238E27FC236}">
                <a16:creationId xmlns:a16="http://schemas.microsoft.com/office/drawing/2014/main" id="{3AAE7034-D292-634B-A62E-A678F58CE12C}"/>
              </a:ext>
            </a:extLst>
          </p:cNvPr>
          <p:cNvSpPr/>
          <p:nvPr/>
        </p:nvSpPr>
        <p:spPr>
          <a:xfrm>
            <a:off x="7306859" y="3067953"/>
            <a:ext cx="1068680" cy="307777"/>
          </a:xfrm>
          <a:prstGeom prst="rect">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1528742A-40C5-9745-B223-BE13AD9DAA28}"/>
              </a:ext>
            </a:extLst>
          </p:cNvPr>
          <p:cNvSpPr/>
          <p:nvPr/>
        </p:nvSpPr>
        <p:spPr>
          <a:xfrm>
            <a:off x="7549238" y="3045155"/>
            <a:ext cx="572593" cy="307777"/>
          </a:xfrm>
          <a:prstGeom prst="rect">
            <a:avLst/>
          </a:prstGeom>
        </p:spPr>
        <p:txBody>
          <a:bodyPr wrap="none">
            <a:spAutoFit/>
          </a:bodyPr>
          <a:lstStyle/>
          <a:p>
            <a:r>
              <a:rPr lang="nl-NL" sz="1400">
                <a:solidFill>
                  <a:schemeClr val="bg1"/>
                </a:solidFill>
                <a:latin typeface="Arial" panose="020B0604020202020204" pitchFamily="34" charset="0"/>
                <a:cs typeface="Arial" panose="020B0604020202020204" pitchFamily="34" charset="0"/>
              </a:rPr>
              <a:t>waar</a:t>
            </a:r>
          </a:p>
        </p:txBody>
      </p:sp>
      <p:sp>
        <p:nvSpPr>
          <p:cNvPr id="2" name="Tekstvak 22">
            <a:extLst>
              <a:ext uri="{FF2B5EF4-FFF2-40B4-BE49-F238E27FC236}">
                <a16:creationId xmlns:a16="http://schemas.microsoft.com/office/drawing/2014/main" id="{39E131CF-7E42-4ED4-9B0D-7045D5FF13AB}"/>
              </a:ext>
            </a:extLst>
          </p:cNvPr>
          <p:cNvSpPr txBox="1"/>
          <p:nvPr/>
        </p:nvSpPr>
        <p:spPr>
          <a:xfrm>
            <a:off x="6896547" y="60338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6: </a:t>
            </a:r>
            <a:r>
              <a:rPr lang="en-US" sz="1100" dirty="0" err="1">
                <a:solidFill>
                  <a:schemeClr val="bg1"/>
                </a:solidFill>
                <a:latin typeface="Arial"/>
                <a:cs typeface="Arial"/>
              </a:rPr>
              <a:t>Reflecteren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247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F21B29C-E23C-B744-ACB2-1815526745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9" name="Tekstvak 8">
            <a:extLst>
              <a:ext uri="{FF2B5EF4-FFF2-40B4-BE49-F238E27FC236}">
                <a16:creationId xmlns:a16="http://schemas.microsoft.com/office/drawing/2014/main" id="{B3C386F3-C6A3-554C-BFB7-647F3BB14B28}"/>
              </a:ext>
            </a:extLst>
          </p:cNvPr>
          <p:cNvSpPr txBox="1"/>
          <p:nvPr/>
        </p:nvSpPr>
        <p:spPr>
          <a:xfrm>
            <a:off x="998328" y="641081"/>
            <a:ext cx="4954051"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Groepsopdracht</a:t>
            </a:r>
            <a:endParaRPr lang="nl-NL" b="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 name="Rechthoek 2">
            <a:extLst>
              <a:ext uri="{FF2B5EF4-FFF2-40B4-BE49-F238E27FC236}">
                <a16:creationId xmlns:a16="http://schemas.microsoft.com/office/drawing/2014/main" id="{328878C3-8E27-0845-A062-B38CCD3F371B}"/>
              </a:ext>
            </a:extLst>
          </p:cNvPr>
          <p:cNvSpPr/>
          <p:nvPr/>
        </p:nvSpPr>
        <p:spPr>
          <a:xfrm>
            <a:off x="759080" y="1502557"/>
            <a:ext cx="4572000" cy="1384995"/>
          </a:xfrm>
          <a:prstGeom prst="rect">
            <a:avLst/>
          </a:prstGeom>
        </p:spPr>
        <p:txBody>
          <a:bodyPr>
            <a:spAutoFit/>
          </a:bodyPr>
          <a:lstStyle/>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Verdeel de klas in groepjes van 4.</a:t>
            </a:r>
          </a:p>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Ieder groepje krijgt een andere opdracht.</a:t>
            </a:r>
          </a:p>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Overleg met je groepje en schrijf jullie antwoorden op het papier.</a:t>
            </a:r>
          </a:p>
          <a:p>
            <a:pPr marL="285750" indent="-285750">
              <a:buFont typeface="Arial" panose="020B0604020202020204" pitchFamily="34" charset="0"/>
              <a:buChar char="•"/>
            </a:pPr>
            <a:r>
              <a:rPr lang="nl-NL" sz="1400">
                <a:latin typeface="Arial" panose="020B0604020202020204" pitchFamily="34" charset="0"/>
                <a:cs typeface="Arial" panose="020B0604020202020204" pitchFamily="34" charset="0"/>
              </a:rPr>
              <a:t>Elk groepje presenteert aan de andere groepjes wat hun antwoorden op de opdracht zijn.</a:t>
            </a:r>
          </a:p>
        </p:txBody>
      </p:sp>
      <p:sp>
        <p:nvSpPr>
          <p:cNvPr id="2" name="Tekstvak 22">
            <a:extLst>
              <a:ext uri="{FF2B5EF4-FFF2-40B4-BE49-F238E27FC236}">
                <a16:creationId xmlns:a16="http://schemas.microsoft.com/office/drawing/2014/main" id="{3E982E00-7F7E-4E49-B510-E4B1BA8187BE}"/>
              </a:ext>
            </a:extLst>
          </p:cNvPr>
          <p:cNvSpPr txBox="1"/>
          <p:nvPr/>
        </p:nvSpPr>
        <p:spPr>
          <a:xfrm>
            <a:off x="6896547" y="60338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6: </a:t>
            </a:r>
            <a:r>
              <a:rPr lang="en-US" sz="1100" dirty="0" err="1">
                <a:solidFill>
                  <a:schemeClr val="bg1"/>
                </a:solidFill>
                <a:latin typeface="Arial"/>
                <a:cs typeface="Arial"/>
              </a:rPr>
              <a:t>Reflecteren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874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0D5A931-F638-CD49-B4AC-0847303A15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080" y="446658"/>
            <a:ext cx="7625840" cy="748420"/>
          </a:xfrm>
          <a:prstGeom prst="rect">
            <a:avLst/>
          </a:prstGeom>
        </p:spPr>
      </p:pic>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nchor="t">
            <a:spAutoFit/>
          </a:bodyPr>
          <a:lstStyle/>
          <a:p>
            <a:r>
              <a:rPr lang="en-US" b="1" err="1">
                <a:solidFill>
                  <a:schemeClr val="bg1"/>
                </a:solidFill>
                <a:latin typeface="Arial"/>
                <a:cs typeface="Arial"/>
              </a:rPr>
              <a:t>Afsluiting</a:t>
            </a:r>
            <a:endParaRPr lang="nl-NL" b="1" err="1">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6B533B1B-07DE-B14A-B63D-8BFADE6FCE4C}"/>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 name="Rechthoek 2">
            <a:extLst>
              <a:ext uri="{FF2B5EF4-FFF2-40B4-BE49-F238E27FC236}">
                <a16:creationId xmlns:a16="http://schemas.microsoft.com/office/drawing/2014/main" id="{82B6AEBE-CB79-7646-9766-804362E26649}"/>
              </a:ext>
            </a:extLst>
          </p:cNvPr>
          <p:cNvSpPr/>
          <p:nvPr/>
        </p:nvSpPr>
        <p:spPr>
          <a:xfrm>
            <a:off x="1188720" y="1642138"/>
            <a:ext cx="3639312" cy="738664"/>
          </a:xfrm>
          <a:prstGeom prst="rect">
            <a:avLst/>
          </a:prstGeom>
        </p:spPr>
        <p:txBody>
          <a:bodyPr wrap="square">
            <a:spAutoFit/>
          </a:bodyPr>
          <a:lstStyle/>
          <a:p>
            <a:r>
              <a:rPr lang="nl-NL" sz="1400" dirty="0">
                <a:latin typeface="Arial" panose="020B0604020202020204" pitchFamily="34" charset="0"/>
                <a:cs typeface="Arial" panose="020B0604020202020204" pitchFamily="34" charset="0"/>
              </a:rPr>
              <a:t>Maak tot slot </a:t>
            </a:r>
            <a:r>
              <a:rPr lang="nl-NL" sz="1400" dirty="0">
                <a:latin typeface="Arial" panose="020B0604020202020204" pitchFamily="34" charset="0"/>
                <a:cs typeface="Arial" panose="020B0604020202020204" pitchFamily="34" charset="0"/>
                <a:hlinkClick r:id="rId4"/>
              </a:rPr>
              <a:t>opdracht 11 </a:t>
            </a:r>
            <a:r>
              <a:rPr lang="nl-NL" sz="1400" dirty="0">
                <a:latin typeface="Arial" panose="020B0604020202020204" pitchFamily="34" charset="0"/>
                <a:cs typeface="Arial" panose="020B0604020202020204" pitchFamily="34" charset="0"/>
              </a:rPr>
              <a:t>van het werkboek. </a:t>
            </a:r>
          </a:p>
          <a:p>
            <a:pPr marL="11"/>
            <a:endParaRPr lang="nl-NL" sz="1400" dirty="0">
              <a:solidFill>
                <a:schemeClr val="tx2"/>
              </a:solidFill>
              <a:latin typeface="Arial" panose="020B0604020202020204" pitchFamily="34" charset="0"/>
              <a:cs typeface="Arial" panose="020B0604020202020204" pitchFamily="34" charset="0"/>
            </a:endParaRPr>
          </a:p>
        </p:txBody>
      </p:sp>
      <p:pic>
        <p:nvPicPr>
          <p:cNvPr id="7" name="Afbeelding 6" descr="Afbeelding met honkbal, klok&#10;&#10;Automatisch gegenereerde beschrijving">
            <a:extLst>
              <a:ext uri="{FF2B5EF4-FFF2-40B4-BE49-F238E27FC236}">
                <a16:creationId xmlns:a16="http://schemas.microsoft.com/office/drawing/2014/main" id="{B59830D6-21F2-4E42-8554-BAA08D4BC5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9080" y="1642138"/>
            <a:ext cx="163558" cy="312684"/>
          </a:xfrm>
          <a:prstGeom prst="rect">
            <a:avLst/>
          </a:prstGeom>
        </p:spPr>
      </p:pic>
      <p:sp>
        <p:nvSpPr>
          <p:cNvPr id="2" name="Tekstvak 22">
            <a:extLst>
              <a:ext uri="{FF2B5EF4-FFF2-40B4-BE49-F238E27FC236}">
                <a16:creationId xmlns:a16="http://schemas.microsoft.com/office/drawing/2014/main" id="{1BCB3FE3-C8F5-4854-B1AF-08FF159772EC}"/>
              </a:ext>
            </a:extLst>
          </p:cNvPr>
          <p:cNvSpPr txBox="1"/>
          <p:nvPr/>
        </p:nvSpPr>
        <p:spPr>
          <a:xfrm>
            <a:off x="6935736" y="694829"/>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6: </a:t>
            </a:r>
            <a:r>
              <a:rPr lang="en-US" sz="1100" dirty="0" err="1">
                <a:solidFill>
                  <a:schemeClr val="bg1"/>
                </a:solidFill>
                <a:latin typeface="Arial"/>
                <a:cs typeface="Arial"/>
              </a:rPr>
              <a:t>Reflecteren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401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E9F3ED-01CC-7B4F-97C6-F2841B9DC1E1}"/>
              </a:ext>
            </a:extLst>
          </p:cNvPr>
          <p:cNvSpPr>
            <a:spLocks noGrp="1"/>
          </p:cNvSpPr>
          <p:nvPr>
            <p:ph type="title"/>
          </p:nvPr>
        </p:nvSpPr>
        <p:spPr>
          <a:xfrm>
            <a:off x="672083" y="594980"/>
            <a:ext cx="7799833" cy="3419236"/>
          </a:xfrm>
          <a:solidFill>
            <a:srgbClr val="00A39D"/>
          </a:solidFill>
        </p:spPr>
        <p:txBody>
          <a:bodyPr anchor="t"/>
          <a:lstStyle/>
          <a:p>
            <a:pPr marL="12700" indent="-12700" algn="ct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br>
              <a:rPr lang="nl-NL" sz="2400">
                <a:solidFill>
                  <a:srgbClr val="3C0066"/>
                </a:solidFill>
              </a:rPr>
            </a:br>
            <a:endParaRPr lang="nl-NL" sz="2400">
              <a:solidFill>
                <a:srgbClr val="3C0066"/>
              </a:solidFill>
            </a:endParaRPr>
          </a:p>
        </p:txBody>
      </p:sp>
      <p:pic>
        <p:nvPicPr>
          <p:cNvPr id="6" name="Afbeelding 5" descr="Afbeelding met tekening&#10;&#10;Automatisch gegenereerde beschrijving">
            <a:extLst>
              <a:ext uri="{FF2B5EF4-FFF2-40B4-BE49-F238E27FC236}">
                <a16:creationId xmlns:a16="http://schemas.microsoft.com/office/drawing/2014/main" id="{83D160C1-198E-5A45-8A55-E0867EF47E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083" y="4014216"/>
            <a:ext cx="1696031" cy="612648"/>
          </a:xfrm>
          <a:prstGeom prst="rect">
            <a:avLst/>
          </a:prstGeom>
        </p:spPr>
      </p:pic>
      <p:sp>
        <p:nvSpPr>
          <p:cNvPr id="7" name="Rechthoek 6">
            <a:extLst>
              <a:ext uri="{FF2B5EF4-FFF2-40B4-BE49-F238E27FC236}">
                <a16:creationId xmlns:a16="http://schemas.microsoft.com/office/drawing/2014/main" id="{AE839909-7405-0D48-8C79-F3D96616C88F}"/>
              </a:ext>
            </a:extLst>
          </p:cNvPr>
          <p:cNvSpPr/>
          <p:nvPr/>
        </p:nvSpPr>
        <p:spPr>
          <a:xfrm>
            <a:off x="2026823" y="2042988"/>
            <a:ext cx="4884541" cy="523220"/>
          </a:xfrm>
          <a:prstGeom prst="rect">
            <a:avLst/>
          </a:prstGeom>
        </p:spPr>
        <p:txBody>
          <a:bodyPr wrap="square">
            <a:spAutoFit/>
          </a:bodyPr>
          <a:lstStyle/>
          <a:p>
            <a:pPr algn="ctr"/>
            <a:r>
              <a:rPr lang="nl-NL" sz="2800" b="1">
                <a:solidFill>
                  <a:schemeClr val="bg1"/>
                </a:solidFill>
                <a:latin typeface="Arial" panose="020B0604020202020204" pitchFamily="34" charset="0"/>
                <a:cs typeface="Arial" panose="020B0604020202020204" pitchFamily="34" charset="0"/>
              </a:rPr>
              <a:t>Yes, je bent er klaar voor!</a:t>
            </a:r>
            <a:endParaRPr lang="nl-NL" sz="2800" b="1">
              <a:latin typeface="Arial" panose="020B0604020202020204" pitchFamily="34" charset="0"/>
              <a:cs typeface="Arial" panose="020B0604020202020204" pitchFamily="34" charset="0"/>
            </a:endParaRPr>
          </a:p>
        </p:txBody>
      </p:sp>
      <p:sp>
        <p:nvSpPr>
          <p:cNvPr id="8" name="Rechthoekige driehoek 7">
            <a:extLst>
              <a:ext uri="{FF2B5EF4-FFF2-40B4-BE49-F238E27FC236}">
                <a16:creationId xmlns:a16="http://schemas.microsoft.com/office/drawing/2014/main" id="{6F64D758-6E4E-4E43-BC9F-476287A83705}"/>
              </a:ext>
            </a:extLst>
          </p:cNvPr>
          <p:cNvSpPr/>
          <p:nvPr/>
        </p:nvSpPr>
        <p:spPr>
          <a:xfrm rot="16200000">
            <a:off x="6859892" y="2402192"/>
            <a:ext cx="1612024" cy="1612024"/>
          </a:xfrm>
          <a:prstGeom prst="rtTriangle">
            <a:avLst/>
          </a:prstGeom>
          <a:solidFill>
            <a:srgbClr val="53A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C0066"/>
              </a:solidFill>
            </a:endParaRPr>
          </a:p>
        </p:txBody>
      </p:sp>
    </p:spTree>
    <p:extLst>
      <p:ext uri="{BB962C8B-B14F-4D97-AF65-F5344CB8AC3E}">
        <p14:creationId xmlns:p14="http://schemas.microsoft.com/office/powerpoint/2010/main" val="257336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vogel&#10;&#10;Automatisch gegenereerde beschrijving">
            <a:extLst>
              <a:ext uri="{FF2B5EF4-FFF2-40B4-BE49-F238E27FC236}">
                <a16:creationId xmlns:a16="http://schemas.microsoft.com/office/drawing/2014/main" id="{207C3191-8681-4D61-A4A7-5CA6FAFED8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7106" y="448832"/>
            <a:ext cx="7614057" cy="753917"/>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614695"/>
            <a:ext cx="6268122" cy="523220"/>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Bekijk </a:t>
            </a:r>
            <a:r>
              <a:rPr lang="nl-NL" sz="1400">
                <a:latin typeface="Arial" panose="020B0604020202020204" pitchFamily="34" charset="0"/>
                <a:cs typeface="Arial" panose="020B0604020202020204" pitchFamily="34" charset="0"/>
                <a:hlinkClick r:id="rId4"/>
              </a:rPr>
              <a:t>hier</a:t>
            </a:r>
            <a:r>
              <a:rPr lang="nl-NL" sz="1400">
                <a:latin typeface="Arial" panose="020B0604020202020204" pitchFamily="34" charset="0"/>
                <a:cs typeface="Arial" panose="020B0604020202020204" pitchFamily="34" charset="0"/>
              </a:rPr>
              <a:t> een voorbeeld </a:t>
            </a:r>
          </a:p>
          <a:p>
            <a:r>
              <a:rPr lang="nl-NL" sz="1400">
                <a:latin typeface="Arial" panose="020B0604020202020204" pitchFamily="34" charset="0"/>
                <a:cs typeface="Arial" panose="020B0604020202020204" pitchFamily="34" charset="0"/>
              </a:rPr>
              <a:t>filmpje van de Sollicitatietraining.</a:t>
            </a:r>
          </a:p>
        </p:txBody>
      </p:sp>
      <p:pic>
        <p:nvPicPr>
          <p:cNvPr id="19" name="Onlinemedia 4">
            <a:hlinkClick r:id="" action="ppaction://media"/>
            <a:extLst>
              <a:ext uri="{FF2B5EF4-FFF2-40B4-BE49-F238E27FC236}">
                <a16:creationId xmlns:a16="http://schemas.microsoft.com/office/drawing/2014/main" id="{17419D6E-82E4-7747-97B8-D87FC7B6E7F2}"/>
              </a:ext>
            </a:extLst>
          </p:cNvPr>
          <p:cNvPicPr>
            <a:picLocks noRot="1" noChangeAspect="1"/>
          </p:cNvPicPr>
          <p:nvPr>
            <a:videoFile r:link="rId1"/>
          </p:nvPr>
        </p:nvPicPr>
        <p:blipFill>
          <a:blip r:embed="rId5"/>
          <a:stretch>
            <a:fillRect/>
          </a:stretch>
        </p:blipFill>
        <p:spPr>
          <a:xfrm>
            <a:off x="4369373" y="1614695"/>
            <a:ext cx="4015547" cy="2680858"/>
          </a:xfrm>
          <a:prstGeom prst="rect">
            <a:avLst/>
          </a:prstGeom>
        </p:spPr>
      </p:pic>
      <p:sp>
        <p:nvSpPr>
          <p:cNvPr id="23" name="Tekstvak 22">
            <a:extLst>
              <a:ext uri="{FF2B5EF4-FFF2-40B4-BE49-F238E27FC236}">
                <a16:creationId xmlns:a16="http://schemas.microsoft.com/office/drawing/2014/main" id="{39DCE85F-4308-D14F-9499-0AF173831993}"/>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Wat </a:t>
            </a:r>
            <a:r>
              <a:rPr lang="en-US" b="1" err="1">
                <a:solidFill>
                  <a:schemeClr val="bg1"/>
                </a:solidFill>
                <a:latin typeface="Arial" panose="020B0604020202020204" pitchFamily="34" charset="0"/>
                <a:cs typeface="Arial" panose="020B0604020202020204" pitchFamily="34" charset="0"/>
              </a:rPr>
              <a:t>kun</a:t>
            </a:r>
            <a:r>
              <a:rPr lang="en-US" b="1">
                <a:solidFill>
                  <a:schemeClr val="bg1"/>
                </a:solidFill>
                <a:latin typeface="Arial" panose="020B0604020202020204" pitchFamily="34" charset="0"/>
                <a:cs typeface="Arial" panose="020B0604020202020204" pitchFamily="34" charset="0"/>
              </a:rPr>
              <a:t> je </a:t>
            </a:r>
            <a:r>
              <a:rPr lang="en-US" b="1" err="1">
                <a:solidFill>
                  <a:schemeClr val="bg1"/>
                </a:solidFill>
                <a:latin typeface="Arial" panose="020B0604020202020204" pitchFamily="34" charset="0"/>
                <a:cs typeface="Arial" panose="020B0604020202020204" pitchFamily="34" charset="0"/>
              </a:rPr>
              <a:t>verwachten</a:t>
            </a:r>
            <a:r>
              <a:rPr lang="en-US" b="1">
                <a:solidFill>
                  <a:schemeClr val="bg1"/>
                </a:solidFill>
                <a:latin typeface="Arial" panose="020B0604020202020204" pitchFamily="34" charset="0"/>
                <a:cs typeface="Arial" panose="020B0604020202020204" pitchFamily="34" charset="0"/>
              </a:rPr>
              <a:t>?</a:t>
            </a:r>
            <a:endParaRPr lang="nl-NL" b="1">
              <a:solidFill>
                <a:schemeClr val="bg1"/>
              </a:solidFill>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7C7101A0-244B-9940-B425-C8F86923D5DF}"/>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3" name="Tekstvak 22">
            <a:extLst>
              <a:ext uri="{FF2B5EF4-FFF2-40B4-BE49-F238E27FC236}">
                <a16:creationId xmlns:a16="http://schemas.microsoft.com/office/drawing/2014/main" id="{FDBBD2A2-498D-4E52-ADB9-3E1738BF4000}"/>
              </a:ext>
            </a:extLst>
          </p:cNvPr>
          <p:cNvSpPr txBox="1"/>
          <p:nvPr/>
        </p:nvSpPr>
        <p:spPr>
          <a:xfrm>
            <a:off x="6933799" y="696864"/>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29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2" descr="Afbeelding met vogel&#10;&#10;Automatisch gegenereerde beschrijving">
            <a:extLst>
              <a:ext uri="{FF2B5EF4-FFF2-40B4-BE49-F238E27FC236}">
                <a16:creationId xmlns:a16="http://schemas.microsoft.com/office/drawing/2014/main" id="{AA1E04C4-C20F-1140-9769-D0652045D4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7106" y="448832"/>
            <a:ext cx="7614057" cy="753917"/>
          </a:xfrm>
          <a:prstGeom prst="rect">
            <a:avLst/>
          </a:prstGeom>
        </p:spPr>
      </p:pic>
      <p:sp>
        <p:nvSpPr>
          <p:cNvPr id="19" name="Rechthoek 18">
            <a:extLst>
              <a:ext uri="{FF2B5EF4-FFF2-40B4-BE49-F238E27FC236}">
                <a16:creationId xmlns:a16="http://schemas.microsoft.com/office/drawing/2014/main" id="{2C58A4FE-FB5F-9542-AB79-2D06E9F1A77E}"/>
              </a:ext>
            </a:extLst>
          </p:cNvPr>
          <p:cNvSpPr/>
          <p:nvPr/>
        </p:nvSpPr>
        <p:spPr>
          <a:xfrm>
            <a:off x="759080" y="1819103"/>
            <a:ext cx="1915874" cy="1915874"/>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 name="Tekstvak 19">
            <a:extLst>
              <a:ext uri="{FF2B5EF4-FFF2-40B4-BE49-F238E27FC236}">
                <a16:creationId xmlns:a16="http://schemas.microsoft.com/office/drawing/2014/main" id="{CE32BE3F-1C4A-B14D-BF49-C045A9D32C35}"/>
              </a:ext>
            </a:extLst>
          </p:cNvPr>
          <p:cNvSpPr txBox="1"/>
          <p:nvPr/>
        </p:nvSpPr>
        <p:spPr>
          <a:xfrm>
            <a:off x="1025320" y="2456490"/>
            <a:ext cx="1383394" cy="523220"/>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Wat is solliciteren?</a:t>
            </a:r>
          </a:p>
        </p:txBody>
      </p:sp>
      <p:sp>
        <p:nvSpPr>
          <p:cNvPr id="21" name="Rechthoek 20">
            <a:extLst>
              <a:ext uri="{FF2B5EF4-FFF2-40B4-BE49-F238E27FC236}">
                <a16:creationId xmlns:a16="http://schemas.microsoft.com/office/drawing/2014/main" id="{9D7C8F39-1FE3-3B47-BEB4-D1CADE3EFD02}"/>
              </a:ext>
            </a:extLst>
          </p:cNvPr>
          <p:cNvSpPr/>
          <p:nvPr/>
        </p:nvSpPr>
        <p:spPr>
          <a:xfrm>
            <a:off x="3614063" y="1819103"/>
            <a:ext cx="1915874" cy="1915874"/>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 name="Rechthoek 21">
            <a:extLst>
              <a:ext uri="{FF2B5EF4-FFF2-40B4-BE49-F238E27FC236}">
                <a16:creationId xmlns:a16="http://schemas.microsoft.com/office/drawing/2014/main" id="{3C479E7F-9FC3-1F41-90DE-FCA6C40B549B}"/>
              </a:ext>
            </a:extLst>
          </p:cNvPr>
          <p:cNvSpPr/>
          <p:nvPr/>
        </p:nvSpPr>
        <p:spPr>
          <a:xfrm>
            <a:off x="6469046" y="1819103"/>
            <a:ext cx="1915874" cy="1915874"/>
          </a:xfrm>
          <a:prstGeom prst="rect">
            <a:avLst/>
          </a:prstGeom>
          <a:solidFill>
            <a:srgbClr val="00A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3" name="Tekstvak 22">
            <a:extLst>
              <a:ext uri="{FF2B5EF4-FFF2-40B4-BE49-F238E27FC236}">
                <a16:creationId xmlns:a16="http://schemas.microsoft.com/office/drawing/2014/main" id="{28DDD83E-C187-794D-A130-C17BCAB55B85}"/>
              </a:ext>
            </a:extLst>
          </p:cNvPr>
          <p:cNvSpPr txBox="1"/>
          <p:nvPr/>
        </p:nvSpPr>
        <p:spPr>
          <a:xfrm>
            <a:off x="6656943" y="2373878"/>
            <a:ext cx="1537341" cy="523220"/>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Wat ging goed, wat was lastig?</a:t>
            </a:r>
          </a:p>
        </p:txBody>
      </p:sp>
      <p:sp>
        <p:nvSpPr>
          <p:cNvPr id="24" name="Rechthoek 23">
            <a:extLst>
              <a:ext uri="{FF2B5EF4-FFF2-40B4-BE49-F238E27FC236}">
                <a16:creationId xmlns:a16="http://schemas.microsoft.com/office/drawing/2014/main" id="{B5658B70-8EA4-DB40-ADBA-22EE3738E12E}"/>
              </a:ext>
            </a:extLst>
          </p:cNvPr>
          <p:cNvSpPr/>
          <p:nvPr/>
        </p:nvSpPr>
        <p:spPr>
          <a:xfrm>
            <a:off x="3762552" y="2024393"/>
            <a:ext cx="1618896" cy="1546577"/>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Wie heeft er al eens gesolliciteerd of een sollicitatiegesprek gevoerd? </a:t>
            </a:r>
          </a:p>
          <a:p>
            <a:endParaRPr lang="nl-NL" sz="1050">
              <a:latin typeface="Arial" panose="020B0604020202020204" pitchFamily="34" charset="0"/>
              <a:cs typeface="Arial" panose="020B0604020202020204" pitchFamily="34" charset="0"/>
            </a:endParaRPr>
          </a:p>
        </p:txBody>
      </p:sp>
      <p:sp>
        <p:nvSpPr>
          <p:cNvPr id="28" name="Tekstvak 27">
            <a:extLst>
              <a:ext uri="{FF2B5EF4-FFF2-40B4-BE49-F238E27FC236}">
                <a16:creationId xmlns:a16="http://schemas.microsoft.com/office/drawing/2014/main" id="{E679DD64-A621-A74B-A86B-C5EADF3F135F}"/>
              </a:ext>
            </a:extLst>
          </p:cNvPr>
          <p:cNvSpPr txBox="1"/>
          <p:nvPr/>
        </p:nvSpPr>
        <p:spPr>
          <a:xfrm>
            <a:off x="998329" y="641081"/>
            <a:ext cx="417414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Wat </a:t>
            </a:r>
            <a:r>
              <a:rPr lang="en-US" b="1" dirty="0" err="1">
                <a:solidFill>
                  <a:schemeClr val="bg1"/>
                </a:solidFill>
                <a:latin typeface="Arial" panose="020B0604020202020204" pitchFamily="34" charset="0"/>
                <a:cs typeface="Arial" panose="020B0604020202020204" pitchFamily="34" charset="0"/>
              </a:rPr>
              <a:t>weet</a:t>
            </a:r>
            <a:r>
              <a:rPr lang="en-US" b="1" dirty="0">
                <a:solidFill>
                  <a:schemeClr val="bg1"/>
                </a:solidFill>
                <a:latin typeface="Arial" panose="020B0604020202020204" pitchFamily="34" charset="0"/>
                <a:cs typeface="Arial" panose="020B0604020202020204" pitchFamily="34" charset="0"/>
              </a:rPr>
              <a:t> je al?</a:t>
            </a:r>
            <a:endParaRPr lang="nl-NL" b="1" dirty="0">
              <a:solidFill>
                <a:schemeClr val="bg1"/>
              </a:solidFill>
              <a:latin typeface="Arial" panose="020B0604020202020204" pitchFamily="34" charset="0"/>
              <a:cs typeface="Arial" panose="020B0604020202020204" pitchFamily="34" charset="0"/>
            </a:endParaRPr>
          </a:p>
        </p:txBody>
      </p:sp>
      <p:sp>
        <p:nvSpPr>
          <p:cNvPr id="31" name="Tekstvak 30">
            <a:extLst>
              <a:ext uri="{FF2B5EF4-FFF2-40B4-BE49-F238E27FC236}">
                <a16:creationId xmlns:a16="http://schemas.microsoft.com/office/drawing/2014/main" id="{0FD48AE7-31C7-254D-9668-507E381BA3B7}"/>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2" name="Tekstvak 22">
            <a:extLst>
              <a:ext uri="{FF2B5EF4-FFF2-40B4-BE49-F238E27FC236}">
                <a16:creationId xmlns:a16="http://schemas.microsoft.com/office/drawing/2014/main" id="{25BB61B0-EF0E-49AB-B476-A784171EB041}"/>
              </a:ext>
            </a:extLst>
          </p:cNvPr>
          <p:cNvSpPr txBox="1"/>
          <p:nvPr/>
        </p:nvSpPr>
        <p:spPr>
          <a:xfrm>
            <a:off x="6940330" y="696864"/>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66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Afbeelding 2" descr="Afbeelding met vogel&#10;&#10;Automatisch gegenereerde beschrijving">
            <a:extLst>
              <a:ext uri="{FF2B5EF4-FFF2-40B4-BE49-F238E27FC236}">
                <a16:creationId xmlns:a16="http://schemas.microsoft.com/office/drawing/2014/main" id="{3AC429FF-7BEE-1F41-91CF-7B75EFCED4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7106" y="448832"/>
            <a:ext cx="7614057" cy="753917"/>
          </a:xfrm>
          <a:prstGeom prst="rect">
            <a:avLst/>
          </a:prstGeom>
        </p:spPr>
      </p:pic>
      <p:sp>
        <p:nvSpPr>
          <p:cNvPr id="19" name="Rechthoek 18">
            <a:extLst>
              <a:ext uri="{FF2B5EF4-FFF2-40B4-BE49-F238E27FC236}">
                <a16:creationId xmlns:a16="http://schemas.microsoft.com/office/drawing/2014/main" id="{A1C7C9AE-AAE7-5941-8B02-AAF4AD5DDD4A}"/>
              </a:ext>
            </a:extLst>
          </p:cNvPr>
          <p:cNvSpPr/>
          <p:nvPr/>
        </p:nvSpPr>
        <p:spPr>
          <a:xfrm>
            <a:off x="861584" y="1899331"/>
            <a:ext cx="1339700" cy="13397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 name="Tekstvak 19">
            <a:extLst>
              <a:ext uri="{FF2B5EF4-FFF2-40B4-BE49-F238E27FC236}">
                <a16:creationId xmlns:a16="http://schemas.microsoft.com/office/drawing/2014/main" id="{48BE819A-EB6F-B747-A841-8B1938091250}"/>
              </a:ext>
            </a:extLst>
          </p:cNvPr>
          <p:cNvSpPr txBox="1"/>
          <p:nvPr/>
        </p:nvSpPr>
        <p:spPr>
          <a:xfrm>
            <a:off x="945416" y="2319582"/>
            <a:ext cx="1172035" cy="523221"/>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Zoek een vacature</a:t>
            </a:r>
          </a:p>
        </p:txBody>
      </p:sp>
      <p:sp>
        <p:nvSpPr>
          <p:cNvPr id="21" name="Rechthoek 20">
            <a:extLst>
              <a:ext uri="{FF2B5EF4-FFF2-40B4-BE49-F238E27FC236}">
                <a16:creationId xmlns:a16="http://schemas.microsoft.com/office/drawing/2014/main" id="{E0437B2E-0336-4E48-B90A-EAF03A3CF2EA}"/>
              </a:ext>
            </a:extLst>
          </p:cNvPr>
          <p:cNvSpPr/>
          <p:nvPr/>
        </p:nvSpPr>
        <p:spPr>
          <a:xfrm>
            <a:off x="2382511" y="1899331"/>
            <a:ext cx="1339700" cy="13397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 name="Rechthoek 21">
            <a:extLst>
              <a:ext uri="{FF2B5EF4-FFF2-40B4-BE49-F238E27FC236}">
                <a16:creationId xmlns:a16="http://schemas.microsoft.com/office/drawing/2014/main" id="{6E717C34-07FE-0D4D-A4A6-32BA60B68379}"/>
              </a:ext>
            </a:extLst>
          </p:cNvPr>
          <p:cNvSpPr/>
          <p:nvPr/>
        </p:nvSpPr>
        <p:spPr>
          <a:xfrm>
            <a:off x="3918479" y="1899331"/>
            <a:ext cx="1339700" cy="13397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3" name="Tekstvak 22">
            <a:extLst>
              <a:ext uri="{FF2B5EF4-FFF2-40B4-BE49-F238E27FC236}">
                <a16:creationId xmlns:a16="http://schemas.microsoft.com/office/drawing/2014/main" id="{B1CC81D8-E07B-9B4A-9B36-54B87AC0E39E}"/>
              </a:ext>
            </a:extLst>
          </p:cNvPr>
          <p:cNvSpPr txBox="1"/>
          <p:nvPr/>
        </p:nvSpPr>
        <p:spPr>
          <a:xfrm>
            <a:off x="3955717" y="2334048"/>
            <a:ext cx="1302462" cy="523221"/>
          </a:xfrm>
          <a:prstGeom prst="rect">
            <a:avLst/>
          </a:prstGeom>
          <a:noFill/>
        </p:spPr>
        <p:txBody>
          <a:bodyPr wrap="square" rtlCol="0">
            <a:spAutoFit/>
          </a:bodyPr>
          <a:lstStyle/>
          <a:p>
            <a:pPr algn="ctr"/>
            <a:r>
              <a:rPr lang="nl-NL" sz="1400">
                <a:solidFill>
                  <a:schemeClr val="bg1"/>
                </a:solidFill>
                <a:latin typeface="Arial" panose="020B0604020202020204" pitchFamily="34" charset="0"/>
                <a:cs typeface="Arial" panose="020B0604020202020204" pitchFamily="34" charset="0"/>
              </a:rPr>
              <a:t>Stel je </a:t>
            </a:r>
          </a:p>
          <a:p>
            <a:pPr algn="ctr"/>
            <a:r>
              <a:rPr lang="nl-NL" sz="1400">
                <a:solidFill>
                  <a:schemeClr val="bg1"/>
                </a:solidFill>
                <a:latin typeface="Arial" panose="020B0604020202020204" pitchFamily="34" charset="0"/>
                <a:cs typeface="Arial" panose="020B0604020202020204" pitchFamily="34" charset="0"/>
              </a:rPr>
              <a:t>CV op</a:t>
            </a:r>
          </a:p>
        </p:txBody>
      </p:sp>
      <p:sp>
        <p:nvSpPr>
          <p:cNvPr id="24" name="Rechthoek 23">
            <a:extLst>
              <a:ext uri="{FF2B5EF4-FFF2-40B4-BE49-F238E27FC236}">
                <a16:creationId xmlns:a16="http://schemas.microsoft.com/office/drawing/2014/main" id="{A0AD038E-7D0D-C64C-B076-7A6EFF0502A5}"/>
              </a:ext>
            </a:extLst>
          </p:cNvPr>
          <p:cNvSpPr/>
          <p:nvPr/>
        </p:nvSpPr>
        <p:spPr>
          <a:xfrm>
            <a:off x="2366582" y="2307571"/>
            <a:ext cx="1371558" cy="523221"/>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Bel het </a:t>
            </a:r>
          </a:p>
          <a:p>
            <a:pPr algn="ctr"/>
            <a:r>
              <a:rPr lang="nl-NL" sz="1400">
                <a:solidFill>
                  <a:schemeClr val="bg1"/>
                </a:solidFill>
                <a:latin typeface="Arial" panose="020B0604020202020204" pitchFamily="34" charset="0"/>
                <a:cs typeface="Arial" panose="020B0604020202020204" pitchFamily="34" charset="0"/>
              </a:rPr>
              <a:t>bedrijf</a:t>
            </a:r>
            <a:endParaRPr lang="nl-NL" sz="1050">
              <a:solidFill>
                <a:schemeClr val="bg1"/>
              </a:solidFill>
              <a:latin typeface="Arial" panose="020B0604020202020204" pitchFamily="34" charset="0"/>
              <a:cs typeface="Arial" panose="020B0604020202020204" pitchFamily="34" charset="0"/>
            </a:endParaRPr>
          </a:p>
        </p:txBody>
      </p:sp>
      <p:sp>
        <p:nvSpPr>
          <p:cNvPr id="25" name="Rechthoek 24">
            <a:extLst>
              <a:ext uri="{FF2B5EF4-FFF2-40B4-BE49-F238E27FC236}">
                <a16:creationId xmlns:a16="http://schemas.microsoft.com/office/drawing/2014/main" id="{1CC94885-3F1B-5148-A25D-DB5CE5B14D21}"/>
              </a:ext>
            </a:extLst>
          </p:cNvPr>
          <p:cNvSpPr/>
          <p:nvPr/>
        </p:nvSpPr>
        <p:spPr>
          <a:xfrm>
            <a:off x="5454737" y="1888133"/>
            <a:ext cx="1339700" cy="13397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6" name="Rechthoek 25">
            <a:extLst>
              <a:ext uri="{FF2B5EF4-FFF2-40B4-BE49-F238E27FC236}">
                <a16:creationId xmlns:a16="http://schemas.microsoft.com/office/drawing/2014/main" id="{D48AFAFA-31E3-E346-8BD8-2BD14E2901C9}"/>
              </a:ext>
            </a:extLst>
          </p:cNvPr>
          <p:cNvSpPr/>
          <p:nvPr/>
        </p:nvSpPr>
        <p:spPr>
          <a:xfrm>
            <a:off x="7005230" y="1888133"/>
            <a:ext cx="1339700" cy="13397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Rechthoek 2">
            <a:extLst>
              <a:ext uri="{FF2B5EF4-FFF2-40B4-BE49-F238E27FC236}">
                <a16:creationId xmlns:a16="http://schemas.microsoft.com/office/drawing/2014/main" id="{E3BE3AED-41FA-4448-B34D-D345441DB0ED}"/>
              </a:ext>
            </a:extLst>
          </p:cNvPr>
          <p:cNvSpPr/>
          <p:nvPr/>
        </p:nvSpPr>
        <p:spPr>
          <a:xfrm>
            <a:off x="7066960" y="2227464"/>
            <a:ext cx="1216240" cy="738664"/>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Voer het </a:t>
            </a:r>
            <a:r>
              <a:rPr lang="nl-NL" sz="1400" err="1">
                <a:solidFill>
                  <a:schemeClr val="bg1"/>
                </a:solidFill>
                <a:latin typeface="Arial" panose="020B0604020202020204" pitchFamily="34" charset="0"/>
                <a:cs typeface="Arial" panose="020B0604020202020204" pitchFamily="34" charset="0"/>
              </a:rPr>
              <a:t>sollicitatie-gesprek</a:t>
            </a:r>
            <a:endParaRPr lang="nl-NL" sz="1400">
              <a:solidFill>
                <a:schemeClr val="bg1"/>
              </a:solidFill>
            </a:endParaRPr>
          </a:p>
        </p:txBody>
      </p:sp>
      <p:sp>
        <p:nvSpPr>
          <p:cNvPr id="2" name="Rechthoek 1">
            <a:extLst>
              <a:ext uri="{FF2B5EF4-FFF2-40B4-BE49-F238E27FC236}">
                <a16:creationId xmlns:a16="http://schemas.microsoft.com/office/drawing/2014/main" id="{08ED4AB3-0510-4541-B959-DFC21A4F0BFE}"/>
              </a:ext>
            </a:extLst>
          </p:cNvPr>
          <p:cNvSpPr/>
          <p:nvPr/>
        </p:nvSpPr>
        <p:spPr>
          <a:xfrm>
            <a:off x="5454693" y="2227464"/>
            <a:ext cx="1322241" cy="738664"/>
          </a:xfrm>
          <a:prstGeom prst="rect">
            <a:avLst/>
          </a:prstGeom>
        </p:spPr>
        <p:txBody>
          <a:bodyPr wrap="square">
            <a:spAutoFit/>
          </a:bodyPr>
          <a:lstStyle/>
          <a:p>
            <a:pPr algn="ctr"/>
            <a:r>
              <a:rPr lang="nl-NL" sz="1400">
                <a:solidFill>
                  <a:schemeClr val="bg1"/>
                </a:solidFill>
                <a:latin typeface="Arial" panose="020B0604020202020204" pitchFamily="34" charset="0"/>
                <a:cs typeface="Arial" panose="020B0604020202020204" pitchFamily="34" charset="0"/>
              </a:rPr>
              <a:t>Schrijf je </a:t>
            </a:r>
            <a:r>
              <a:rPr lang="nl-NL" sz="1400" err="1">
                <a:solidFill>
                  <a:schemeClr val="bg1"/>
                </a:solidFill>
                <a:latin typeface="Arial" panose="020B0604020202020204" pitchFamily="34" charset="0"/>
                <a:cs typeface="Arial" panose="020B0604020202020204" pitchFamily="34" charset="0"/>
              </a:rPr>
              <a:t>sollicitatie-brief</a:t>
            </a:r>
            <a:endParaRPr lang="nl-NL" sz="1400">
              <a:solidFill>
                <a:schemeClr val="bg1"/>
              </a:solidFill>
              <a:latin typeface="Arial" panose="020B0604020202020204" pitchFamily="34" charset="0"/>
              <a:cs typeface="Arial" panose="020B0604020202020204" pitchFamily="34" charset="0"/>
            </a:endParaRPr>
          </a:p>
        </p:txBody>
      </p:sp>
      <p:sp>
        <p:nvSpPr>
          <p:cNvPr id="27" name="Rechthoek 26">
            <a:extLst>
              <a:ext uri="{FF2B5EF4-FFF2-40B4-BE49-F238E27FC236}">
                <a16:creationId xmlns:a16="http://schemas.microsoft.com/office/drawing/2014/main" id="{F4814F6D-694A-9A48-B800-B2637C49A23B}"/>
              </a:ext>
            </a:extLst>
          </p:cNvPr>
          <p:cNvSpPr/>
          <p:nvPr/>
        </p:nvSpPr>
        <p:spPr>
          <a:xfrm>
            <a:off x="761570" y="1761525"/>
            <a:ext cx="323656" cy="323656"/>
          </a:xfrm>
          <a:prstGeom prst="rect">
            <a:avLst/>
          </a:prstGeom>
          <a:solidFill>
            <a:srgbClr val="00669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8" name="Rechthoek 27">
            <a:extLst>
              <a:ext uri="{FF2B5EF4-FFF2-40B4-BE49-F238E27FC236}">
                <a16:creationId xmlns:a16="http://schemas.microsoft.com/office/drawing/2014/main" id="{DABC3289-46F8-C548-8A02-CA887F181A43}"/>
              </a:ext>
            </a:extLst>
          </p:cNvPr>
          <p:cNvSpPr/>
          <p:nvPr/>
        </p:nvSpPr>
        <p:spPr>
          <a:xfrm>
            <a:off x="2321136" y="1737503"/>
            <a:ext cx="323656" cy="323656"/>
          </a:xfrm>
          <a:prstGeom prst="rect">
            <a:avLst/>
          </a:prstGeom>
          <a:solidFill>
            <a:srgbClr val="00669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9" name="Rechthoek 28">
            <a:extLst>
              <a:ext uri="{FF2B5EF4-FFF2-40B4-BE49-F238E27FC236}">
                <a16:creationId xmlns:a16="http://schemas.microsoft.com/office/drawing/2014/main" id="{DDBB8EB3-DB63-B140-8CC8-AA6FF2FC51A5}"/>
              </a:ext>
            </a:extLst>
          </p:cNvPr>
          <p:cNvSpPr/>
          <p:nvPr/>
        </p:nvSpPr>
        <p:spPr>
          <a:xfrm>
            <a:off x="3853278" y="1737503"/>
            <a:ext cx="323656" cy="323656"/>
          </a:xfrm>
          <a:prstGeom prst="rect">
            <a:avLst/>
          </a:prstGeom>
          <a:solidFill>
            <a:srgbClr val="00669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0" name="Rechthoek 29">
            <a:extLst>
              <a:ext uri="{FF2B5EF4-FFF2-40B4-BE49-F238E27FC236}">
                <a16:creationId xmlns:a16="http://schemas.microsoft.com/office/drawing/2014/main" id="{29D6378F-0D6B-5140-9720-B3D1539A1F47}"/>
              </a:ext>
            </a:extLst>
          </p:cNvPr>
          <p:cNvSpPr/>
          <p:nvPr/>
        </p:nvSpPr>
        <p:spPr>
          <a:xfrm>
            <a:off x="5407778" y="1715167"/>
            <a:ext cx="323656" cy="323656"/>
          </a:xfrm>
          <a:prstGeom prst="rect">
            <a:avLst/>
          </a:prstGeom>
          <a:solidFill>
            <a:srgbClr val="00669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1" name="Rechthoek 30">
            <a:extLst>
              <a:ext uri="{FF2B5EF4-FFF2-40B4-BE49-F238E27FC236}">
                <a16:creationId xmlns:a16="http://schemas.microsoft.com/office/drawing/2014/main" id="{D5B70835-1777-074B-A9D1-3BEFF31FBFC5}"/>
              </a:ext>
            </a:extLst>
          </p:cNvPr>
          <p:cNvSpPr/>
          <p:nvPr/>
        </p:nvSpPr>
        <p:spPr>
          <a:xfrm>
            <a:off x="6965924" y="1707728"/>
            <a:ext cx="323656" cy="323656"/>
          </a:xfrm>
          <a:prstGeom prst="rect">
            <a:avLst/>
          </a:prstGeom>
          <a:solidFill>
            <a:srgbClr val="00669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 name="Rechthoek 3">
            <a:extLst>
              <a:ext uri="{FF2B5EF4-FFF2-40B4-BE49-F238E27FC236}">
                <a16:creationId xmlns:a16="http://schemas.microsoft.com/office/drawing/2014/main" id="{126D441A-EA31-3D4E-9BB6-FD3A2CF56BB4}"/>
              </a:ext>
            </a:extLst>
          </p:cNvPr>
          <p:cNvSpPr/>
          <p:nvPr/>
        </p:nvSpPr>
        <p:spPr>
          <a:xfrm>
            <a:off x="761570" y="1726364"/>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1</a:t>
            </a:r>
            <a:endParaRPr lang="nl-NL"/>
          </a:p>
        </p:txBody>
      </p:sp>
      <p:sp>
        <p:nvSpPr>
          <p:cNvPr id="32" name="Rechthoek 31">
            <a:extLst>
              <a:ext uri="{FF2B5EF4-FFF2-40B4-BE49-F238E27FC236}">
                <a16:creationId xmlns:a16="http://schemas.microsoft.com/office/drawing/2014/main" id="{94B35F5E-550A-0D46-9977-ACDEC3109BC4}"/>
              </a:ext>
            </a:extLst>
          </p:cNvPr>
          <p:cNvSpPr/>
          <p:nvPr/>
        </p:nvSpPr>
        <p:spPr>
          <a:xfrm>
            <a:off x="2332784" y="1703527"/>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2</a:t>
            </a:r>
            <a:endParaRPr lang="nl-NL"/>
          </a:p>
        </p:txBody>
      </p:sp>
      <p:sp>
        <p:nvSpPr>
          <p:cNvPr id="33" name="Rechthoek 32">
            <a:extLst>
              <a:ext uri="{FF2B5EF4-FFF2-40B4-BE49-F238E27FC236}">
                <a16:creationId xmlns:a16="http://schemas.microsoft.com/office/drawing/2014/main" id="{600023D9-2129-614F-AA5E-C4C32E50E47C}"/>
              </a:ext>
            </a:extLst>
          </p:cNvPr>
          <p:cNvSpPr/>
          <p:nvPr/>
        </p:nvSpPr>
        <p:spPr>
          <a:xfrm>
            <a:off x="3871029" y="1711612"/>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3</a:t>
            </a:r>
            <a:endParaRPr lang="nl-NL"/>
          </a:p>
        </p:txBody>
      </p:sp>
      <p:sp>
        <p:nvSpPr>
          <p:cNvPr id="34" name="Rechthoek 33">
            <a:extLst>
              <a:ext uri="{FF2B5EF4-FFF2-40B4-BE49-F238E27FC236}">
                <a16:creationId xmlns:a16="http://schemas.microsoft.com/office/drawing/2014/main" id="{805ACA59-83BC-D84B-BC5B-E225367BAA7E}"/>
              </a:ext>
            </a:extLst>
          </p:cNvPr>
          <p:cNvSpPr/>
          <p:nvPr/>
        </p:nvSpPr>
        <p:spPr>
          <a:xfrm>
            <a:off x="5413082" y="1699355"/>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4</a:t>
            </a:r>
            <a:endParaRPr lang="nl-NL"/>
          </a:p>
        </p:txBody>
      </p:sp>
      <p:sp>
        <p:nvSpPr>
          <p:cNvPr id="35" name="Rechthoek 34">
            <a:extLst>
              <a:ext uri="{FF2B5EF4-FFF2-40B4-BE49-F238E27FC236}">
                <a16:creationId xmlns:a16="http://schemas.microsoft.com/office/drawing/2014/main" id="{2C623136-F035-9648-95A0-AE6BC83F8E5F}"/>
              </a:ext>
            </a:extLst>
          </p:cNvPr>
          <p:cNvSpPr/>
          <p:nvPr/>
        </p:nvSpPr>
        <p:spPr>
          <a:xfrm>
            <a:off x="6971299" y="1686101"/>
            <a:ext cx="312906" cy="369332"/>
          </a:xfrm>
          <a:prstGeom prst="rect">
            <a:avLst/>
          </a:prstGeom>
        </p:spPr>
        <p:txBody>
          <a:bodyPr wrap="none">
            <a:spAutoFit/>
          </a:bodyPr>
          <a:lstStyle/>
          <a:p>
            <a:r>
              <a:rPr lang="nl-NL">
                <a:solidFill>
                  <a:schemeClr val="bg1"/>
                </a:solidFill>
                <a:latin typeface="Arial" panose="020B0604020202020204" pitchFamily="34" charset="0"/>
                <a:cs typeface="Arial" panose="020B0604020202020204" pitchFamily="34" charset="0"/>
              </a:rPr>
              <a:t>5</a:t>
            </a:r>
            <a:endParaRPr lang="nl-NL"/>
          </a:p>
        </p:txBody>
      </p:sp>
      <p:sp>
        <p:nvSpPr>
          <p:cNvPr id="44" name="Tekstvak 43">
            <a:extLst>
              <a:ext uri="{FF2B5EF4-FFF2-40B4-BE49-F238E27FC236}">
                <a16:creationId xmlns:a16="http://schemas.microsoft.com/office/drawing/2014/main" id="{D9D9660A-BA54-DD4E-B8EF-365D834CE206}"/>
              </a:ext>
            </a:extLst>
          </p:cNvPr>
          <p:cNvSpPr txBox="1"/>
          <p:nvPr/>
        </p:nvSpPr>
        <p:spPr>
          <a:xfrm>
            <a:off x="998329" y="641081"/>
            <a:ext cx="4174146" cy="369332"/>
          </a:xfrm>
          <a:prstGeom prst="rect">
            <a:avLst/>
          </a:prstGeom>
          <a:noFill/>
        </p:spPr>
        <p:txBody>
          <a:bodyPr wrap="square" rtlCol="0">
            <a:spAutoFit/>
          </a:bodyPr>
          <a:lstStyle/>
          <a:p>
            <a:r>
              <a:rPr lang="en-US" b="1" err="1">
                <a:solidFill>
                  <a:schemeClr val="bg1"/>
                </a:solidFill>
                <a:latin typeface="Arial" panose="020B0604020202020204" pitchFamily="34" charset="0"/>
                <a:cs typeface="Arial" panose="020B0604020202020204" pitchFamily="34" charset="0"/>
              </a:rPr>
              <a:t>Solliciteren</a:t>
            </a:r>
            <a:r>
              <a:rPr lang="en-US" b="1">
                <a:solidFill>
                  <a:schemeClr val="bg1"/>
                </a:solidFill>
                <a:latin typeface="Arial" panose="020B0604020202020204" pitchFamily="34" charset="0"/>
                <a:cs typeface="Arial" panose="020B0604020202020204" pitchFamily="34" charset="0"/>
              </a:rPr>
              <a:t>, hoe doe je </a:t>
            </a:r>
            <a:r>
              <a:rPr lang="en-US" b="1" err="1">
                <a:solidFill>
                  <a:schemeClr val="bg1"/>
                </a:solidFill>
                <a:latin typeface="Arial" panose="020B0604020202020204" pitchFamily="34" charset="0"/>
                <a:cs typeface="Arial" panose="020B0604020202020204" pitchFamily="34" charset="0"/>
              </a:rPr>
              <a:t>dat</a:t>
            </a:r>
            <a:r>
              <a:rPr lang="en-US" b="1">
                <a:solidFill>
                  <a:schemeClr val="bg1"/>
                </a:solidFill>
                <a:latin typeface="Arial" panose="020B0604020202020204" pitchFamily="34" charset="0"/>
                <a:cs typeface="Arial" panose="020B0604020202020204" pitchFamily="34" charset="0"/>
              </a:rPr>
              <a:t>?</a:t>
            </a:r>
            <a:endParaRPr lang="nl-NL" b="1">
              <a:solidFill>
                <a:schemeClr val="bg1"/>
              </a:solidFill>
              <a:latin typeface="Arial" panose="020B0604020202020204" pitchFamily="34" charset="0"/>
              <a:cs typeface="Arial" panose="020B0604020202020204" pitchFamily="34" charset="0"/>
            </a:endParaRPr>
          </a:p>
        </p:txBody>
      </p:sp>
      <p:sp>
        <p:nvSpPr>
          <p:cNvPr id="47" name="Tekstvak 46">
            <a:extLst>
              <a:ext uri="{FF2B5EF4-FFF2-40B4-BE49-F238E27FC236}">
                <a16:creationId xmlns:a16="http://schemas.microsoft.com/office/drawing/2014/main" id="{75605DBF-F54A-0343-A8A5-F65D2D47D973}"/>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5" name="Tekstvak 22">
            <a:extLst>
              <a:ext uri="{FF2B5EF4-FFF2-40B4-BE49-F238E27FC236}">
                <a16:creationId xmlns:a16="http://schemas.microsoft.com/office/drawing/2014/main" id="{237493F7-F04C-4694-AA6D-66713052B70F}"/>
              </a:ext>
            </a:extLst>
          </p:cNvPr>
          <p:cNvSpPr txBox="1"/>
          <p:nvPr/>
        </p:nvSpPr>
        <p:spPr>
          <a:xfrm>
            <a:off x="6933799" y="693598"/>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70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computer&#10;&#10;Automatisch gegenereerde beschrijving">
            <a:extLst>
              <a:ext uri="{FF2B5EF4-FFF2-40B4-BE49-F238E27FC236}">
                <a16:creationId xmlns:a16="http://schemas.microsoft.com/office/drawing/2014/main" id="{9231FAE8-4025-D24A-AF26-92483541CB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7704" y="3095552"/>
            <a:ext cx="178827" cy="352235"/>
          </a:xfrm>
          <a:prstGeom prst="rect">
            <a:avLst/>
          </a:prstGeom>
        </p:spPr>
      </p:pic>
      <p:pic>
        <p:nvPicPr>
          <p:cNvPr id="13" name="Afbeelding 2" descr="Afbeelding met vogel&#10;&#10;Automatisch gegenereerde beschrijving">
            <a:extLst>
              <a:ext uri="{FF2B5EF4-FFF2-40B4-BE49-F238E27FC236}">
                <a16:creationId xmlns:a16="http://schemas.microsoft.com/office/drawing/2014/main" id="{B96A533D-6586-1C4F-97A4-4CC5EFCA0C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7106" y="448832"/>
            <a:ext cx="7614057" cy="753917"/>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446961"/>
            <a:ext cx="4010719" cy="1384995"/>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In het project Sollicitatietraining gaan jullie een vacature zoeken (stap 1), een cv maken (stap 3) en een sollicitatiebrief schrijven (stap 4). Voor stap 5 komen er mensen uit het bedrijfsleven naar de klas om met jullie het sollicitatiegesprek te oefenen. </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Opdracht 1: Wat </a:t>
            </a:r>
            <a:r>
              <a:rPr lang="en-US" b="1" dirty="0" err="1">
                <a:solidFill>
                  <a:schemeClr val="bg1"/>
                </a:solidFill>
                <a:latin typeface="Arial" panose="020B0604020202020204" pitchFamily="34" charset="0"/>
                <a:cs typeface="Arial" panose="020B0604020202020204" pitchFamily="34" charset="0"/>
              </a:rPr>
              <a:t>weet</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ik</a:t>
            </a:r>
            <a:r>
              <a:rPr lang="en-US" b="1" dirty="0">
                <a:solidFill>
                  <a:schemeClr val="bg1"/>
                </a:solidFill>
                <a:latin typeface="Arial" panose="020B0604020202020204" pitchFamily="34" charset="0"/>
                <a:cs typeface="Arial" panose="020B0604020202020204" pitchFamily="34" charset="0"/>
              </a:rPr>
              <a:t> al?</a:t>
            </a:r>
            <a:endParaRPr lang="nl-NL" b="1" dirty="0">
              <a:solidFill>
                <a:schemeClr val="bg1"/>
              </a:solidFill>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8D514BC7-2046-8541-8629-9BC375040540}"/>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26" name="Tekstvak 25">
            <a:extLst>
              <a:ext uri="{FF2B5EF4-FFF2-40B4-BE49-F238E27FC236}">
                <a16:creationId xmlns:a16="http://schemas.microsoft.com/office/drawing/2014/main" id="{63FC4F99-7918-EE43-A7ED-E1FC239CD2E5}"/>
              </a:ext>
            </a:extLst>
          </p:cNvPr>
          <p:cNvSpPr txBox="1"/>
          <p:nvPr/>
        </p:nvSpPr>
        <p:spPr>
          <a:xfrm>
            <a:off x="1226343" y="3092383"/>
            <a:ext cx="5004336" cy="307777"/>
          </a:xfrm>
          <a:prstGeom prst="rect">
            <a:avLst/>
          </a:prstGeom>
          <a:noFill/>
        </p:spPr>
        <p:txBody>
          <a:bodyPr wrap="square" rtlCol="0" anchor="t">
            <a:spAutoFit/>
          </a:bodyPr>
          <a:lstStyle/>
          <a:p>
            <a:r>
              <a:rPr lang="en-US" sz="1400" dirty="0">
                <a:latin typeface="Arial"/>
                <a:cs typeface="Arial"/>
              </a:rPr>
              <a:t>Maak nu </a:t>
            </a:r>
            <a:r>
              <a:rPr lang="en-US" sz="1400" dirty="0">
                <a:latin typeface="Arial"/>
                <a:cs typeface="Arial"/>
                <a:hlinkClick r:id="rId5"/>
              </a:rPr>
              <a:t>opdracht 1</a:t>
            </a:r>
            <a:r>
              <a:rPr lang="en-US" sz="1400" dirty="0">
                <a:latin typeface="Arial"/>
                <a:cs typeface="Arial"/>
              </a:rPr>
              <a:t> </a:t>
            </a:r>
            <a:r>
              <a:rPr lang="en-US" sz="1400" dirty="0" err="1">
                <a:latin typeface="Arial"/>
                <a:cs typeface="Arial"/>
              </a:rPr>
              <a:t>uit</a:t>
            </a:r>
            <a:r>
              <a:rPr lang="en-US" sz="1400" dirty="0">
                <a:latin typeface="Arial"/>
                <a:cs typeface="Arial"/>
              </a:rPr>
              <a:t> het </a:t>
            </a:r>
            <a:r>
              <a:rPr lang="en-US" sz="1400" dirty="0" err="1">
                <a:latin typeface="Arial"/>
                <a:cs typeface="Arial"/>
              </a:rPr>
              <a:t>werkboek</a:t>
            </a:r>
            <a:endParaRPr lang="nl-NL" sz="1400" dirty="0" err="1">
              <a:latin typeface="Arial"/>
              <a:cs typeface="Arial"/>
            </a:endParaRPr>
          </a:p>
        </p:txBody>
      </p:sp>
      <p:pic>
        <p:nvPicPr>
          <p:cNvPr id="7" name="Afbeelding 6" descr="Afbeelding met persoon, binnen, tafel, stoel&#10;&#10;Automatisch gegenereerde beschrijving">
            <a:extLst>
              <a:ext uri="{FF2B5EF4-FFF2-40B4-BE49-F238E27FC236}">
                <a16:creationId xmlns:a16="http://schemas.microsoft.com/office/drawing/2014/main" id="{8E14F6CA-FA4E-F94B-AEAE-D8B426ECEE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94987" y="1494967"/>
            <a:ext cx="3389933" cy="2259674"/>
          </a:xfrm>
          <a:prstGeom prst="rect">
            <a:avLst/>
          </a:prstGeom>
        </p:spPr>
      </p:pic>
      <p:sp>
        <p:nvSpPr>
          <p:cNvPr id="2" name="Tekstvak 22">
            <a:extLst>
              <a:ext uri="{FF2B5EF4-FFF2-40B4-BE49-F238E27FC236}">
                <a16:creationId xmlns:a16="http://schemas.microsoft.com/office/drawing/2014/main" id="{E290290B-2DB7-42A9-8905-9556BA46FA6A}"/>
              </a:ext>
            </a:extLst>
          </p:cNvPr>
          <p:cNvSpPr txBox="1"/>
          <p:nvPr/>
        </p:nvSpPr>
        <p:spPr>
          <a:xfrm>
            <a:off x="6916866" y="694324"/>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81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2" descr="Afbeelding met vogel&#10;&#10;Automatisch gegenereerde beschrijving">
            <a:extLst>
              <a:ext uri="{FF2B5EF4-FFF2-40B4-BE49-F238E27FC236}">
                <a16:creationId xmlns:a16="http://schemas.microsoft.com/office/drawing/2014/main" id="{B68769BA-1971-F146-A07C-3F00777FB9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7106" y="448832"/>
            <a:ext cx="7614057" cy="753917"/>
          </a:xfrm>
          <a:prstGeom prst="rect">
            <a:avLst/>
          </a:prstGeom>
        </p:spPr>
      </p:pic>
      <p:sp>
        <p:nvSpPr>
          <p:cNvPr id="10" name="Tekstvak 9">
            <a:extLst>
              <a:ext uri="{FF2B5EF4-FFF2-40B4-BE49-F238E27FC236}">
                <a16:creationId xmlns:a16="http://schemas.microsoft.com/office/drawing/2014/main" id="{780141B4-6B74-4B5C-A279-87CEBD512AF9}"/>
              </a:ext>
            </a:extLst>
          </p:cNvPr>
          <p:cNvSpPr txBox="1"/>
          <p:nvPr/>
        </p:nvSpPr>
        <p:spPr>
          <a:xfrm>
            <a:off x="759080" y="1446961"/>
            <a:ext cx="4010719" cy="1384995"/>
          </a:xfrm>
          <a:prstGeom prst="rect">
            <a:avLst/>
          </a:prstGeom>
          <a:noFill/>
        </p:spPr>
        <p:txBody>
          <a:bodyPr wrap="square" rtlCol="0">
            <a:spAutoFit/>
          </a:bodyPr>
          <a:lstStyle/>
          <a:p>
            <a:r>
              <a:rPr lang="nl-NL" sz="1400">
                <a:latin typeface="Arial" panose="020B0604020202020204" pitchFamily="34" charset="0"/>
                <a:cs typeface="Arial" panose="020B0604020202020204" pitchFamily="34" charset="0"/>
              </a:rPr>
              <a:t>We gaan een kort spelletje doen. Ga allemaal maar staan! </a:t>
            </a:r>
          </a:p>
          <a:p>
            <a:pPr lvl="0"/>
            <a:endParaRPr lang="nl-NL" sz="1400">
              <a:latin typeface="Arial" panose="020B0604020202020204" pitchFamily="34" charset="0"/>
              <a:cs typeface="Arial" panose="020B0604020202020204" pitchFamily="34" charset="0"/>
            </a:endParaRPr>
          </a:p>
          <a:p>
            <a:r>
              <a:rPr lang="nl-NL" sz="1400">
                <a:latin typeface="Arial" panose="020B0604020202020204" pitchFamily="34" charset="0"/>
                <a:cs typeface="Arial" panose="020B0604020202020204" pitchFamily="34" charset="0"/>
              </a:rPr>
              <a:t>Iedere ervaring die je hebt, kun je gebruiken als je gaat solliciteren. Want het zegt iets over wat jij al kan. </a:t>
            </a:r>
          </a:p>
        </p:txBody>
      </p:sp>
      <p:sp>
        <p:nvSpPr>
          <p:cNvPr id="9" name="Tekstvak 8">
            <a:extLst>
              <a:ext uri="{FF2B5EF4-FFF2-40B4-BE49-F238E27FC236}">
                <a16:creationId xmlns:a16="http://schemas.microsoft.com/office/drawing/2014/main" id="{B3C386F3-C6A3-554C-BFB7-647F3BB14B28}"/>
              </a:ext>
            </a:extLst>
          </p:cNvPr>
          <p:cNvSpPr txBox="1"/>
          <p:nvPr/>
        </p:nvSpPr>
        <p:spPr>
          <a:xfrm>
            <a:off x="998329" y="641081"/>
            <a:ext cx="4174146"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Wat </a:t>
            </a:r>
            <a:r>
              <a:rPr lang="en-US" b="1" err="1">
                <a:solidFill>
                  <a:schemeClr val="bg1"/>
                </a:solidFill>
                <a:latin typeface="Arial" panose="020B0604020202020204" pitchFamily="34" charset="0"/>
                <a:cs typeface="Arial" panose="020B0604020202020204" pitchFamily="34" charset="0"/>
              </a:rPr>
              <a:t>kan</a:t>
            </a:r>
            <a:r>
              <a:rPr lang="en-US" b="1">
                <a:solidFill>
                  <a:schemeClr val="bg1"/>
                </a:solidFill>
                <a:latin typeface="Arial" panose="020B0604020202020204" pitchFamily="34" charset="0"/>
                <a:cs typeface="Arial" panose="020B0604020202020204" pitchFamily="34" charset="0"/>
              </a:rPr>
              <a:t> </a:t>
            </a:r>
            <a:r>
              <a:rPr lang="en-US" b="1" err="1">
                <a:solidFill>
                  <a:schemeClr val="bg1"/>
                </a:solidFill>
                <a:latin typeface="Arial" panose="020B0604020202020204" pitchFamily="34" charset="0"/>
                <a:cs typeface="Arial" panose="020B0604020202020204" pitchFamily="34" charset="0"/>
              </a:rPr>
              <a:t>ik</a:t>
            </a:r>
            <a:r>
              <a:rPr lang="en-US" b="1">
                <a:solidFill>
                  <a:schemeClr val="bg1"/>
                </a:solidFill>
                <a:latin typeface="Arial" panose="020B0604020202020204" pitchFamily="34" charset="0"/>
                <a:cs typeface="Arial" panose="020B0604020202020204" pitchFamily="34" charset="0"/>
              </a:rPr>
              <a:t> al?</a:t>
            </a:r>
            <a:endParaRPr lang="nl-NL" b="1">
              <a:solidFill>
                <a:schemeClr val="bg1"/>
              </a:solidFill>
              <a:latin typeface="Arial" panose="020B0604020202020204" pitchFamily="34" charset="0"/>
              <a:cs typeface="Arial" panose="020B0604020202020204" pitchFamily="34" charset="0"/>
            </a:endParaRPr>
          </a:p>
        </p:txBody>
      </p:sp>
      <p:sp>
        <p:nvSpPr>
          <p:cNvPr id="21" name="Tekstvak 20">
            <a:extLst>
              <a:ext uri="{FF2B5EF4-FFF2-40B4-BE49-F238E27FC236}">
                <a16:creationId xmlns:a16="http://schemas.microsoft.com/office/drawing/2014/main" id="{8791C6C3-5D42-144D-87BC-671B25093F93}"/>
              </a:ext>
            </a:extLst>
          </p:cNvPr>
          <p:cNvSpPr txBox="1"/>
          <p:nvPr/>
        </p:nvSpPr>
        <p:spPr>
          <a:xfrm>
            <a:off x="5826643" y="4580028"/>
            <a:ext cx="2558278" cy="215444"/>
          </a:xfrm>
          <a:prstGeom prst="rect">
            <a:avLst/>
          </a:prstGeom>
          <a:noFill/>
        </p:spPr>
        <p:txBody>
          <a:bodyPr wrap="square" rtlCol="0">
            <a:spAutoFit/>
          </a:bodyPr>
          <a:lstStyle/>
          <a:p>
            <a:pPr algn="r"/>
            <a:r>
              <a:rPr lang="nl-NL" sz="800" b="1">
                <a:latin typeface="Arial" panose="020B0604020202020204" pitchFamily="34" charset="0"/>
                <a:cs typeface="Arial" panose="020B0604020202020204" pitchFamily="34" charset="0"/>
              </a:rPr>
              <a:t>JINC </a:t>
            </a:r>
            <a:r>
              <a:rPr lang="nl-NL" sz="800">
                <a:latin typeface="Arial" panose="020B0604020202020204" pitchFamily="34" charset="0"/>
                <a:cs typeface="Arial" panose="020B0604020202020204" pitchFamily="34" charset="0"/>
              </a:rPr>
              <a:t>  Lessenserie bij de Sollicitatietraining</a:t>
            </a:r>
          </a:p>
        </p:txBody>
      </p:sp>
      <p:sp>
        <p:nvSpPr>
          <p:cNvPr id="2" name="Tekstvak 22">
            <a:extLst>
              <a:ext uri="{FF2B5EF4-FFF2-40B4-BE49-F238E27FC236}">
                <a16:creationId xmlns:a16="http://schemas.microsoft.com/office/drawing/2014/main" id="{DBFA1459-F5B1-4420-8BE2-49FA1BB88529}"/>
              </a:ext>
            </a:extLst>
          </p:cNvPr>
          <p:cNvSpPr txBox="1"/>
          <p:nvPr/>
        </p:nvSpPr>
        <p:spPr>
          <a:xfrm>
            <a:off x="6920736" y="696864"/>
            <a:ext cx="1305384" cy="261610"/>
          </a:xfrm>
          <a:prstGeom prst="rect">
            <a:avLst/>
          </a:prstGeom>
          <a:noFill/>
        </p:spPr>
        <p:txBody>
          <a:bodyPr wrap="square" rtlCol="0" anchor="t">
            <a:spAutoFit/>
          </a:bodyPr>
          <a:lstStyle/>
          <a:p>
            <a:pPr algn="r"/>
            <a:r>
              <a:rPr lang="en-US" sz="1100" dirty="0">
                <a:solidFill>
                  <a:schemeClr val="bg1"/>
                </a:solidFill>
                <a:latin typeface="Arial"/>
                <a:cs typeface="Arial"/>
              </a:rPr>
              <a:t>1: </a:t>
            </a:r>
            <a:r>
              <a:rPr lang="en-US" sz="1100" dirty="0" err="1">
                <a:solidFill>
                  <a:schemeClr val="bg1"/>
                </a:solidFill>
                <a:latin typeface="Arial"/>
                <a:cs typeface="Arial"/>
              </a:rPr>
              <a:t>Oriënteren</a:t>
            </a:r>
            <a:endParaRPr lang="nl-NL" sz="11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096415"/>
      </p:ext>
    </p:extLst>
  </p:cSld>
  <p:clrMapOvr>
    <a:masterClrMapping/>
  </p:clrMapOvr>
</p:sld>
</file>

<file path=ppt/theme/theme1.xml><?xml version="1.0" encoding="utf-8"?>
<a:theme xmlns:a="http://schemas.openxmlformats.org/drawingml/2006/main" name="Presentatie16_9Template (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BW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BW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459F9365AD6D40949D408830CCB1F1" ma:contentTypeVersion="25" ma:contentTypeDescription="Een nieuw document maken." ma:contentTypeScope="" ma:versionID="9be63780b79f87a56bf39dcc01c027f8">
  <xsd:schema xmlns:xsd="http://www.w3.org/2001/XMLSchema" xmlns:xs="http://www.w3.org/2001/XMLSchema" xmlns:p="http://schemas.microsoft.com/office/2006/metadata/properties" xmlns:ns2="9115a0db-3d1a-42ed-9cab-1d3c3f339b82" xmlns:ns3="5f4a7aa3-e759-4e00-93c5-97c7e423dc8a" xmlns:ns4="f2384204-3219-4d5a-8970-3af730980e59" targetNamespace="http://schemas.microsoft.com/office/2006/metadata/properties" ma:root="true" ma:fieldsID="930ef79da1b03d59a950cd5475e6d691" ns2:_="" ns3:_="" ns4:_="">
    <xsd:import namespace="9115a0db-3d1a-42ed-9cab-1d3c3f339b82"/>
    <xsd:import namespace="5f4a7aa3-e759-4e00-93c5-97c7e423dc8a"/>
    <xsd:import namespace="f2384204-3219-4d5a-8970-3af730980e59"/>
    <xsd:element name="properties">
      <xsd:complexType>
        <xsd:sequence>
          <xsd:element name="documentManagement">
            <xsd:complexType>
              <xsd:all>
                <xsd:element ref="ns2:TaxCatchAll" minOccurs="0"/>
                <xsd:element ref="ns3:MediaServiceMetadata" minOccurs="0"/>
                <xsd:element ref="ns3:MediaServiceFastMetadata" minOccurs="0"/>
                <xsd:element ref="ns2:bb3c542b89834bbc9ef4319895cf11d6" minOccurs="0"/>
                <xsd:element ref="ns2:pede4296f6224c8f8b3fdac8a6257f26" minOccurs="0"/>
                <xsd:element ref="ns2:ddbb3f77b71449e69c4f1e886384cf72" minOccurs="0"/>
                <xsd:element ref="ns2:f98fee624c88414380f8819ee1d727aa" minOccurs="0"/>
                <xsd:element ref="ns4:SharedWithUsers" minOccurs="0"/>
                <xsd:element ref="ns4:SharedWithDetails"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5a0db-3d1a-42ed-9cab-1d3c3f339b82"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d105278b-bf16-49fb-9009-79fcfde5153b}" ma:internalName="TaxCatchAll" ma:showField="CatchAllData" ma:web="9115a0db-3d1a-42ed-9cab-1d3c3f339b82">
      <xsd:complexType>
        <xsd:complexContent>
          <xsd:extension base="dms:MultiChoiceLookup">
            <xsd:sequence>
              <xsd:element name="Value" type="dms:Lookup" maxOccurs="unbounded" minOccurs="0" nillable="true"/>
            </xsd:sequence>
          </xsd:extension>
        </xsd:complexContent>
      </xsd:complexType>
    </xsd:element>
    <xsd:element name="bb3c542b89834bbc9ef4319895cf11d6" ma:index="12" ma:taxonomy="true" ma:internalName="bb3c542b89834bbc9ef4319895cf11d6" ma:taxonomyFieldName="Onderwerp_x0020__x002d__x0020_Communicatieuiting" ma:displayName="Onderwerp - Communicatieuiting" ma:default="" ma:fieldId="{bb3c542b-8983-4bbc-9ef4-319895cf11d6}" ma:sspId="73681652-e1ec-4c19-9835-b6085d87a124" ma:termSetId="55e3e6e5-cbaf-418f-bfe8-af792f02e693" ma:anchorId="00000000-0000-0000-0000-000000000000" ma:open="false" ma:isKeyword="false">
      <xsd:complexType>
        <xsd:sequence>
          <xsd:element ref="pc:Terms" minOccurs="0" maxOccurs="1"/>
        </xsd:sequence>
      </xsd:complexType>
    </xsd:element>
    <xsd:element name="pede4296f6224c8f8b3fdac8a6257f26" ma:index="14" ma:taxonomy="true" ma:internalName="pede4296f6224c8f8b3fdac8a6257f26" ma:taxonomyFieldName="Vestiging" ma:displayName="Vestiging" ma:default="" ma:fieldId="{9ede4296-f622-4c8f-8b3f-dac8a6257f26}" ma:taxonomyMulti="true" ma:sspId="73681652-e1ec-4c19-9835-b6085d87a124" ma:termSetId="f446a668-6003-418a-a607-a1f832ba3e42" ma:anchorId="00000000-0000-0000-0000-000000000000" ma:open="false" ma:isKeyword="false">
      <xsd:complexType>
        <xsd:sequence>
          <xsd:element ref="pc:Terms" minOccurs="0" maxOccurs="1"/>
        </xsd:sequence>
      </xsd:complexType>
    </xsd:element>
    <xsd:element name="ddbb3f77b71449e69c4f1e886384cf72" ma:index="16" ma:taxonomy="true" ma:internalName="ddbb3f77b71449e69c4f1e886384cf72" ma:taxonomyFieldName="Jaar" ma:displayName="Jaar" ma:default="" ma:fieldId="{ddbb3f77-b714-49e6-9c4f-1e886384cf72}" ma:sspId="73681652-e1ec-4c19-9835-b6085d87a124" ma:termSetId="84e43c9a-4b50-4ae3-9f75-516177cc8e18" ma:anchorId="00000000-0000-0000-0000-000000000000" ma:open="false" ma:isKeyword="false">
      <xsd:complexType>
        <xsd:sequence>
          <xsd:element ref="pc:Terms" minOccurs="0" maxOccurs="1"/>
        </xsd:sequence>
      </xsd:complexType>
    </xsd:element>
    <xsd:element name="f98fee624c88414380f8819ee1d727aa" ma:index="18" ma:taxonomy="true" ma:internalName="f98fee624c88414380f8819ee1d727aa" ma:taxonomyFieldName="Kwaliteit_x0020__x002d__x0020_Communicatie_x002d_uiting" ma:displayName="Kwaliteit - Communicatie-uiting" ma:default="" ma:fieldId="{f98fee62-4c88-4143-80f8-819ee1d727aa}" ma:sspId="73681652-e1ec-4c19-9835-b6085d87a124" ma:termSetId="6102c411-a4f2-438c-9e4d-62a34cd2598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4a7aa3-e759-4e00-93c5-97c7e423dc8a"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MediaServiceAutoTags" ma:internalName="MediaServiceAutoTags"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Location" ma:index="24"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384204-3219-4d5a-8970-3af730980e59"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ede4296f6224c8f8b3fdac8a6257f26 xmlns="9115a0db-3d1a-42ed-9cab-1d3c3f339b82">
      <Terms xmlns="http://schemas.microsoft.com/office/infopath/2007/PartnerControls">
        <TermInfo xmlns="http://schemas.microsoft.com/office/infopath/2007/PartnerControls">
          <TermName xmlns="http://schemas.microsoft.com/office/infopath/2007/PartnerControls">Landelijk</TermName>
          <TermId xmlns="http://schemas.microsoft.com/office/infopath/2007/PartnerControls">8e67b87a-43af-4d5a-9c00-76c7a13eaeff</TermId>
        </TermInfo>
      </Terms>
    </pede4296f6224c8f8b3fdac8a6257f26>
    <f98fee624c88414380f8819ee1d727aa xmlns="9115a0db-3d1a-42ed-9cab-1d3c3f339b82">
      <Terms xmlns="http://schemas.microsoft.com/office/infopath/2007/PartnerControls">
        <TermInfo xmlns="http://schemas.microsoft.com/office/infopath/2007/PartnerControls">
          <TermName xmlns="http://schemas.microsoft.com/office/infopath/2007/PartnerControls">Digitaal</TermName>
          <TermId xmlns="http://schemas.microsoft.com/office/infopath/2007/PartnerControls">a967ef76-f89c-41ca-b86d-0b508555a7e7</TermId>
        </TermInfo>
      </Terms>
    </f98fee624c88414380f8819ee1d727aa>
    <bb3c542b89834bbc9ef4319895cf11d6 xmlns="9115a0db-3d1a-42ed-9cab-1d3c3f339b82">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9876b65d-cb3e-492c-9d66-a284bf929790</TermId>
        </TermInfo>
      </Terms>
    </bb3c542b89834bbc9ef4319895cf11d6>
    <TaxCatchAll xmlns="9115a0db-3d1a-42ed-9cab-1d3c3f339b82">
      <Value>1448</Value>
      <Value>45</Value>
    </TaxCatchAll>
    <ddbb3f77b71449e69c4f1e886384cf72 xmlns="9115a0db-3d1a-42ed-9cab-1d3c3f339b82">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394bb2ee-261b-4768-ac13-219f4f229561</TermId>
        </TermInfo>
      </Terms>
    </ddbb3f77b71449e69c4f1e886384cf72>
    <SharedWithUsers xmlns="f2384204-3219-4d5a-8970-3af730980e59">
      <UserInfo>
        <DisplayName/>
        <AccountId xsi:nil="true"/>
        <AccountType/>
      </UserInfo>
    </SharedWithUsers>
  </documentManagement>
</p:properties>
</file>

<file path=customXml/itemProps1.xml><?xml version="1.0" encoding="utf-8"?>
<ds:datastoreItem xmlns:ds="http://schemas.openxmlformats.org/officeDocument/2006/customXml" ds:itemID="{189463BF-4E01-491D-89AC-1F7EA2058D4E}">
  <ds:schemaRefs>
    <ds:schemaRef ds:uri="http://schemas.microsoft.com/sharepoint/v3/contenttype/forms"/>
  </ds:schemaRefs>
</ds:datastoreItem>
</file>

<file path=customXml/itemProps2.xml><?xml version="1.0" encoding="utf-8"?>
<ds:datastoreItem xmlns:ds="http://schemas.openxmlformats.org/officeDocument/2006/customXml" ds:itemID="{7BAB5EEC-A8F7-42A3-B06E-44FD61370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5a0db-3d1a-42ed-9cab-1d3c3f339b82"/>
    <ds:schemaRef ds:uri="5f4a7aa3-e759-4e00-93c5-97c7e423dc8a"/>
    <ds:schemaRef ds:uri="f2384204-3219-4d5a-8970-3af730980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E771D0-4F68-47BA-8C67-DA7F42EA82AB}">
  <ds:schemaRefs>
    <ds:schemaRef ds:uri="http://schemas.microsoft.com/office/2006/documentManagement/types"/>
    <ds:schemaRef ds:uri="http://purl.org/dc/terms/"/>
    <ds:schemaRef ds:uri="http://purl.org/dc/dcmitype/"/>
    <ds:schemaRef ds:uri="http://www.w3.org/XML/1998/namespace"/>
    <ds:schemaRef ds:uri="9115a0db-3d1a-42ed-9cab-1d3c3f339b8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2384204-3219-4d5a-8970-3af730980e59"/>
    <ds:schemaRef ds:uri="5f4a7aa3-e759-4e00-93c5-97c7e423dc8a"/>
  </ds:schemaRefs>
</ds:datastoreItem>
</file>

<file path=docProps/app.xml><?xml version="1.0" encoding="utf-8"?>
<Properties xmlns="http://schemas.openxmlformats.org/officeDocument/2006/extended-properties" xmlns:vt="http://schemas.openxmlformats.org/officeDocument/2006/docPropsVTypes">
  <TotalTime>70</TotalTime>
  <Words>3702</Words>
  <Application>Microsoft Office PowerPoint</Application>
  <PresentationFormat>Diavoorstelling (16:9)</PresentationFormat>
  <Paragraphs>476</Paragraphs>
  <Slides>49</Slides>
  <Notes>32</Notes>
  <HiddenSlides>0</HiddenSlides>
  <MMClips>2</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49</vt:i4>
      </vt:variant>
    </vt:vector>
  </HeadingPairs>
  <TitlesOfParts>
    <vt:vector size="58" baseType="lpstr">
      <vt:lpstr>Arial</vt:lpstr>
      <vt:lpstr>Arial,Sans-Serif</vt:lpstr>
      <vt:lpstr>Calibri</vt:lpstr>
      <vt:lpstr>Helvetica</vt:lpstr>
      <vt:lpstr>Helvetica Neue</vt:lpstr>
      <vt:lpstr>Wingdings</vt:lpstr>
      <vt:lpstr>Presentatie16_9Template (1)</vt:lpstr>
      <vt:lpstr>1_TBWA</vt:lpstr>
      <vt:lpstr>2_TBWA</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Yteke Braaksma</dc:creator>
  <cp:lastModifiedBy>Marc Spaander</cp:lastModifiedBy>
  <cp:revision>604</cp:revision>
  <dcterms:modified xsi:type="dcterms:W3CDTF">2025-09-29T07:46:16Z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0x010100AA459F9365AD6D40949D408830CCB1F1</vt:lpwstr>
  </property>
  <property fmtid="{D5CDD505-2E9C-101B-9397-08002B2CF9AE}" pid="3" name="_dlc_DocIdItemGuid">
    <vt:lpwstr>bac0b745-002f-4f76-b434-98b92d72ba68</vt:lpwstr>
  </property>
  <property fmtid="{D5CDD505-2E9C-101B-9397-08002B2CF9AE}" pid="4" name="xd_ProgID">
    <vt:lpwstr/>
  </property>
  <property fmtid="{D5CDD505-2E9C-101B-9397-08002B2CF9AE}" pid="5" name="_dlc_DocId">
    <vt:lpwstr>5KVVAM5XS4HE-249453240-53399</vt:lpwstr>
  </property>
  <property fmtid="{D5CDD505-2E9C-101B-9397-08002B2CF9AE}" pid="6" name="Kwaliteit - Communicatie-uiting">
    <vt:lpwstr/>
  </property>
  <property fmtid="{D5CDD505-2E9C-101B-9397-08002B2CF9AE}" pid="7" name="ComplianceAssetId">
    <vt:lpwstr/>
  </property>
  <property fmtid="{D5CDD505-2E9C-101B-9397-08002B2CF9AE}" pid="8" name="TemplateUrl">
    <vt:lpwstr/>
  </property>
  <property fmtid="{D5CDD505-2E9C-101B-9397-08002B2CF9AE}" pid="9" name="Vestiging">
    <vt:lpwstr>45;#Landelijk|8e67b87a-43af-4d5a-9c00-76c7a13eaeff</vt:lpwstr>
  </property>
  <property fmtid="{D5CDD505-2E9C-101B-9397-08002B2CF9AE}" pid="10" name="Onderwerp - Communicatieuiting">
    <vt:lpwstr>1448;#Presentatie|9876b65d-cb3e-492c-9d66-a284bf929790</vt:lpwstr>
  </property>
  <property fmtid="{D5CDD505-2E9C-101B-9397-08002B2CF9AE}" pid="11" name="_dlc_DocIdUrl">
    <vt:lpwstr>https://jinc053.sharepoint.com/sites/JINC%20Communicatie/_layouts/15/DocIdRedir.aspx?ID=5KVVAM5XS4HE-249453240-53399, 5KVVAM5XS4HE-249453240-53399</vt:lpwstr>
  </property>
  <property fmtid="{D5CDD505-2E9C-101B-9397-08002B2CF9AE}" pid="12" name="Jaar">
    <vt:lpwstr/>
  </property>
  <property fmtid="{D5CDD505-2E9C-101B-9397-08002B2CF9AE}" pid="13" name="xd_Signature">
    <vt:bool>false</vt:bool>
  </property>
</Properties>
</file>