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84" r:id="rId6"/>
    <p:sldId id="260" r:id="rId7"/>
    <p:sldId id="263" r:id="rId8"/>
    <p:sldId id="285" r:id="rId9"/>
    <p:sldId id="280" r:id="rId10"/>
    <p:sldId id="291" r:id="rId11"/>
    <p:sldId id="288" r:id="rId12"/>
    <p:sldId id="289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38F6B-B285-DB64-C3E9-47871665314B}" v="9" dt="2024-09-18T13:26:58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BB25-8F53-45F0-AD7C-5BDE2930A9A0}" type="datetimeFigureOut">
              <a:rPr lang="nl-NL" smtClean="0"/>
              <a:t>18-9-2024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9BE2C-3542-487C-8FDF-6FDEE8A6BA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966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jZoNlIZN1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Voel je </a:t>
            </a:r>
            <a:r>
              <a:rPr lang="en-US" err="1"/>
              <a:t>vrij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 mentor/docent om </a:t>
            </a:r>
            <a:r>
              <a:rPr lang="en-US" err="1"/>
              <a:t>deze</a:t>
            </a:r>
            <a:r>
              <a:rPr lang="en-US"/>
              <a:t> PPT </a:t>
            </a:r>
            <a:r>
              <a:rPr lang="en-US" err="1"/>
              <a:t>nog</a:t>
            </a:r>
            <a:r>
              <a:rPr lang="en-US"/>
              <a:t> wat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passen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jouw</a:t>
            </a:r>
            <a:r>
              <a:rPr lang="en-US"/>
              <a:t> </a:t>
            </a:r>
            <a:r>
              <a:rPr lang="en-US" err="1"/>
              <a:t>leerlingen</a:t>
            </a:r>
            <a:r>
              <a:rPr lang="en-US"/>
              <a:t>, </a:t>
            </a:r>
            <a:r>
              <a:rPr lang="en-US" err="1"/>
              <a:t>zodat</a:t>
            </a:r>
            <a:r>
              <a:rPr lang="en-US"/>
              <a:t> het </a:t>
            </a:r>
            <a:r>
              <a:rPr lang="en-US" err="1"/>
              <a:t>goed</a:t>
            </a:r>
            <a:r>
              <a:rPr lang="en-US"/>
              <a:t> </a:t>
            </a:r>
            <a:r>
              <a:rPr lang="en-US" err="1"/>
              <a:t>aansluit</a:t>
            </a:r>
            <a:r>
              <a:rPr lang="en-US"/>
              <a:t>.</a:t>
            </a:r>
            <a:endParaRPr lang="nl-NL"/>
          </a:p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BE2C-3542-487C-8FDF-6FDEE8A6BAD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77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08EED-5B86-4FF0-A9FD-3F2761D07C1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635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link </a:t>
            </a:r>
            <a:r>
              <a:rPr lang="en-US" dirty="0" err="1"/>
              <a:t>naar</a:t>
            </a:r>
            <a:r>
              <a:rPr lang="en-US" dirty="0"/>
              <a:t> de video: </a:t>
            </a:r>
            <a:r>
              <a:rPr lang="en-US" dirty="0">
                <a:hlinkClick r:id="rId3"/>
              </a:rPr>
              <a:t>https://www.youtube.com/watch?v=ijZoNlIZN10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BE2C-3542-487C-8FDF-6FDEE8A6BAD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95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Je kunt hier evt. de data van de coachsessies toevoegen, voorbeeld: 'Coachsessie 1: 15 oktober'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BE2C-3542-487C-8FDF-6FDEE8A6BAD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43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08EED-5B86-4FF0-A9FD-3F2761D07C1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54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08EED-5B86-4FF0-A9FD-3F2761D07C1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21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Ga ook tussen de coachsessies door in gesprek met jouw leerlingen. </a:t>
            </a:r>
            <a:br>
              <a:rPr lang="nl-NL">
                <a:ea typeface="Calibri"/>
                <a:cs typeface="+mn-lt"/>
              </a:rPr>
            </a:br>
            <a:r>
              <a:rPr lang="nl-NL">
                <a:ea typeface="Calibri"/>
                <a:cs typeface="Calibri"/>
              </a:rPr>
              <a:t>Stel vragen als: </a:t>
            </a:r>
          </a:p>
          <a:p>
            <a:pPr marL="171450" indent="-171450">
              <a:buFont typeface="Arial"/>
              <a:buChar char="•"/>
            </a:pPr>
            <a:r>
              <a:rPr lang="nl-NL">
                <a:ea typeface="Calibri"/>
                <a:cs typeface="Calibri"/>
              </a:rPr>
              <a:t>Hoe vind je het?</a:t>
            </a:r>
          </a:p>
          <a:p>
            <a:pPr marL="171450" indent="-171450">
              <a:buFont typeface="Arial"/>
              <a:buChar char="•"/>
            </a:pPr>
            <a:r>
              <a:rPr lang="nl-NL">
                <a:ea typeface="Calibri"/>
                <a:cs typeface="Calibri"/>
              </a:rPr>
              <a:t>Welke tips heb je gekregen?</a:t>
            </a:r>
          </a:p>
          <a:p>
            <a:pPr marL="171450" indent="-171450">
              <a:buFont typeface="Arial"/>
              <a:buChar char="•"/>
            </a:pPr>
            <a:r>
              <a:rPr lang="nl-NL">
                <a:ea typeface="Calibri"/>
                <a:cs typeface="Calibri"/>
              </a:rPr>
              <a:t>Waar kan de coach jou nog meer bij helpen?</a:t>
            </a:r>
          </a:p>
          <a:p>
            <a:pPr marL="171450" indent="-171450">
              <a:buFont typeface="Arial"/>
              <a:buChar char="•"/>
            </a:pPr>
            <a:r>
              <a:rPr lang="nl-NL">
                <a:ea typeface="Calibri"/>
                <a:cs typeface="Calibri"/>
              </a:rPr>
              <a:t>Waar sta je nu? Ik weet het nog helemaal niet / Ik twijfel nog / Ik weet het precies.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08EED-5B86-4FF0-A9FD-3F2761D07C1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73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De mentor kan deze vragen bespreken na bijeenkomst 4. Je kunt het ook laten opschrijven of er een opdracht van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08EED-5B86-4FF0-A9FD-3F2761D07C1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7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Nbl30NsDBoM?feature=oembed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62CFB19-19D8-F349-855E-6EFEB7EB774B}"/>
              </a:ext>
            </a:extLst>
          </p:cNvPr>
          <p:cNvSpPr/>
          <p:nvPr userDrawn="1"/>
        </p:nvSpPr>
        <p:spPr>
          <a:xfrm>
            <a:off x="1924836" y="459602"/>
            <a:ext cx="9702693" cy="5209661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556888C-172E-564E-B10E-F948B6D0C904}"/>
              </a:ext>
            </a:extLst>
          </p:cNvPr>
          <p:cNvSpPr/>
          <p:nvPr userDrawn="1"/>
        </p:nvSpPr>
        <p:spPr>
          <a:xfrm>
            <a:off x="327634" y="5666389"/>
            <a:ext cx="1610219" cy="581333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C90273C-D7D1-914A-ADEC-593BB467612C}"/>
              </a:ext>
            </a:extLst>
          </p:cNvPr>
          <p:cNvSpPr/>
          <p:nvPr userDrawn="1"/>
        </p:nvSpPr>
        <p:spPr>
          <a:xfrm>
            <a:off x="417710" y="5737933"/>
            <a:ext cx="861509" cy="43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B6821BC-329B-3A43-84EA-6CD0CEE91E0D}"/>
              </a:ext>
            </a:extLst>
          </p:cNvPr>
          <p:cNvSpPr/>
          <p:nvPr userDrawn="1"/>
        </p:nvSpPr>
        <p:spPr>
          <a:xfrm>
            <a:off x="0" y="459603"/>
            <a:ext cx="1924836" cy="521253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B903AEE-F747-B041-9767-62213A70CA76}"/>
              </a:ext>
            </a:extLst>
          </p:cNvPr>
          <p:cNvSpPr/>
          <p:nvPr userDrawn="1"/>
        </p:nvSpPr>
        <p:spPr>
          <a:xfrm>
            <a:off x="318956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4FD9A8D-7D1E-994E-ADA0-2BB1BFC03B02}"/>
              </a:ext>
            </a:extLst>
          </p:cNvPr>
          <p:cNvSpPr/>
          <p:nvPr userDrawn="1"/>
        </p:nvSpPr>
        <p:spPr>
          <a:xfrm>
            <a:off x="327634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0"/>
                </a:lnTo>
                <a:lnTo>
                  <a:pt x="0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4B17923-8B15-0C4F-A96F-630B36D72B68}"/>
              </a:ext>
            </a:extLst>
          </p:cNvPr>
          <p:cNvSpPr/>
          <p:nvPr userDrawn="1"/>
        </p:nvSpPr>
        <p:spPr>
          <a:xfrm>
            <a:off x="9462408" y="438997"/>
            <a:ext cx="2179409" cy="2179409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jdelijke aanduiding voor tekst 17">
            <a:extLst>
              <a:ext uri="{FF2B5EF4-FFF2-40B4-BE49-F238E27FC236}">
                <a16:creationId xmlns:a16="http://schemas.microsoft.com/office/drawing/2014/main" id="{B6F76C61-40D1-C04B-A81D-4CB21CDC78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8991" y="5934278"/>
            <a:ext cx="3284683" cy="406883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9945A-DC63-224E-935D-C21D90149A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0108" y="2160587"/>
            <a:ext cx="6972300" cy="12684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ondertitel in te voegen</a:t>
            </a:r>
          </a:p>
        </p:txBody>
      </p:sp>
      <p:sp>
        <p:nvSpPr>
          <p:cNvPr id="17" name="Tijdelijke aanduiding voor titel 1">
            <a:extLst>
              <a:ext uri="{FF2B5EF4-FFF2-40B4-BE49-F238E27FC236}">
                <a16:creationId xmlns:a16="http://schemas.microsoft.com/office/drawing/2014/main" id="{2A6028C4-EAB7-BE43-8823-29C889B50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820" y="735104"/>
            <a:ext cx="6972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/>
            </a:lvl1pPr>
          </a:lstStyle>
          <a:p>
            <a:r>
              <a:rPr lang="nl-NL"/>
              <a:t>Klik om een </a:t>
            </a:r>
            <a:br>
              <a:rPr lang="nl-NL"/>
            </a:br>
            <a:r>
              <a:rPr lang="nl-NL"/>
              <a:t>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7007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jdelijke aanduiding voor SmartArt 2">
            <a:extLst>
              <a:ext uri="{FF2B5EF4-FFF2-40B4-BE49-F238E27FC236}">
                <a16:creationId xmlns:a16="http://schemas.microsoft.com/office/drawing/2014/main" id="{4F26994B-399E-4F43-8178-7A82D61B8CE1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87388" y="1878013"/>
            <a:ext cx="10910887" cy="4413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</a:t>
            </a:r>
            <a:r>
              <a:rPr lang="nl-NL" err="1"/>
              <a:t>SmartArt</a:t>
            </a:r>
            <a:r>
              <a:rPr lang="nl-NL"/>
              <a:t> te creëren (proces, cyclus, enz.)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12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37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235E3AD-E432-9B47-BF2D-A135C263A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A49C0B7-870D-964E-A096-8D27C31B3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88749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6BF0F0-71EE-1240-B35A-2FE78FCCE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90291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5360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14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79FD4FF-E2D8-6641-AF15-E1242F0BE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5D425951-ECB6-7B48-B834-DF949EC352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68885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C583DD-8D69-9B47-B900-85EABF4FB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600230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8189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3">
            <a:extLst>
              <a:ext uri="{FF2B5EF4-FFF2-40B4-BE49-F238E27FC236}">
                <a16:creationId xmlns:a16="http://schemas.microsoft.com/office/drawing/2014/main" id="{45633CB3-B297-CF48-82FF-94193632784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video in te voegen. </a:t>
            </a:r>
          </a:p>
          <a:p>
            <a:r>
              <a:rPr lang="nl-NL"/>
              <a:t>Wil je een video van YouTube invoegen? Klik dan in het menu van PowerPoint op invoegen &gt; video &gt; onlinefilm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1BC6FB62-3773-6943-9E21-6B95EEF68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876" y="6317263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titel van de video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6450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Dit is JI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Dit is JINC">
            <a:hlinkClick r:id="" action="ppaction://media"/>
            <a:extLst>
              <a:ext uri="{FF2B5EF4-FFF2-40B4-BE49-F238E27FC236}">
                <a16:creationId xmlns:a16="http://schemas.microsoft.com/office/drawing/2014/main" id="{F4538578-3CB3-D14D-993B-606EC7863DAB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B59D8B94-2F20-1D40-9763-116045CBA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34110" y="6300070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Video: Dit is JINC</a:t>
            </a:r>
          </a:p>
        </p:txBody>
      </p:sp>
    </p:spTree>
    <p:extLst>
      <p:ext uri="{BB962C8B-B14F-4D97-AF65-F5344CB8AC3E}">
        <p14:creationId xmlns:p14="http://schemas.microsoft.com/office/powerpoint/2010/main" val="42242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1167035" y="-29030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8690" y="4997550"/>
            <a:ext cx="5658040" cy="57603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5133D-E2A7-364A-A115-0703BB04F086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23AF6DC6-A3A1-8844-8F34-835FA8D8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5536" y="5731429"/>
            <a:ext cx="1409190" cy="509034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EAE5A2-C5E0-9A42-AE52-C1CAC79AD4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75" y="2054224"/>
            <a:ext cx="10348913" cy="283029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655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98C41060-3D3B-DF4A-911C-A571CAE076C8}"/>
              </a:ext>
            </a:extLst>
          </p:cNvPr>
          <p:cNvSpPr/>
          <p:nvPr userDrawn="1"/>
        </p:nvSpPr>
        <p:spPr>
          <a:xfrm>
            <a:off x="0" y="5658310"/>
            <a:ext cx="11759878" cy="1199690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D7AB9D0A-B45B-7340-8464-96BCFEA6E2A2}"/>
              </a:ext>
            </a:extLst>
          </p:cNvPr>
          <p:cNvSpPr/>
          <p:nvPr userDrawn="1"/>
        </p:nvSpPr>
        <p:spPr>
          <a:xfrm>
            <a:off x="1" y="439838"/>
            <a:ext cx="1446834" cy="521847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26BF706A-7D17-D54F-9A2F-6CA3084BB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46835" y="439838"/>
            <a:ext cx="10313043" cy="521847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in te voegen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499E8B8-2334-254B-BC19-C7527A51B5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5104" y="6099758"/>
            <a:ext cx="2542300" cy="316794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BE025523-4BEF-5E41-836F-71714C1C85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6835" y="5952690"/>
            <a:ext cx="7271422" cy="61093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titel in te voegen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A6DBE8C-4FAF-5A48-9F5C-5D9878439ECA}"/>
              </a:ext>
            </a:extLst>
          </p:cNvPr>
          <p:cNvSpPr/>
          <p:nvPr userDrawn="1"/>
        </p:nvSpPr>
        <p:spPr>
          <a:xfrm>
            <a:off x="0" y="5658310"/>
            <a:ext cx="1446835" cy="522347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E6C3F5C-29F9-F04A-AA3C-565D2E141C9E}"/>
              </a:ext>
            </a:extLst>
          </p:cNvPr>
          <p:cNvSpPr/>
          <p:nvPr userDrawn="1"/>
        </p:nvSpPr>
        <p:spPr>
          <a:xfrm>
            <a:off x="90077" y="5729854"/>
            <a:ext cx="774094" cy="387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23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CB9AA26-2F60-F646-9650-D7D75A34B5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657" y="580569"/>
            <a:ext cx="3309031" cy="56598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toevoegen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3976914" y="580571"/>
            <a:ext cx="8215086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4258578" y="-157103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2736" y="5016054"/>
            <a:ext cx="5658040" cy="57603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2A6D2E71-6BDF-9C4E-9C2A-21CEC7D8C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54" y="5737766"/>
            <a:ext cx="1391646" cy="502697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B2B2A90-33C3-0E4C-9A69-5AB6AED8D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2736" y="1867504"/>
            <a:ext cx="7188200" cy="301701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0717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jf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5A5C6DAB-56B0-8E4F-A8D2-CD1E1B40AF91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88B956A-8E0A-B84E-948B-25EE0CC7D7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97458" y="1966919"/>
            <a:ext cx="3871105" cy="3864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je tekst te schrijven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02A882-C496-5547-894B-BEE7E890B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5096" y="5725466"/>
            <a:ext cx="6569463" cy="350837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Waar gaan deze cijfers over? Bijvoorbeeld: ‘aantallen JINC 2019’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96BB698-9646-1B4B-8AC3-9FC95FC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7460" y="1281611"/>
            <a:ext cx="3871106" cy="669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919DEDDB-870E-1F4D-B7A9-00DFCADE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7458" y="2356478"/>
            <a:ext cx="3871105" cy="8069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60595642-29B7-B247-8B3A-0A6BC012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041" y="1281549"/>
            <a:ext cx="3886925" cy="6694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65.000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5F6FFC9-03C9-EE47-92B7-19CAED4DC4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041" y="1966275"/>
            <a:ext cx="3886925" cy="3857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kinderen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99A0CD89-6FEE-394A-9569-D58A44AC9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7459" y="3280706"/>
            <a:ext cx="3871105" cy="66940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26B4397C-8913-4A49-B534-F7920CC545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7303" y="3958981"/>
            <a:ext cx="3871260" cy="35141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F816D63E-3EC1-4C43-8B3E-906AE999F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304" y="2364426"/>
            <a:ext cx="3886431" cy="8080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deden vorig jaar mee aan een project van JINC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61668C92-A416-804A-96CC-6F006272F3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97303" y="4322429"/>
            <a:ext cx="387126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 tekst te schrijven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AF06F87E-250A-B647-8AFB-BB3E2FD3F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35" y="3280188"/>
            <a:ext cx="3886200" cy="669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4B2587AE-EBCD-404D-A302-99854F3B8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535" y="3958981"/>
            <a:ext cx="3886200" cy="35083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10CF9C6D-397C-534D-9434-2F1AE9AE5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8535" y="4322429"/>
            <a:ext cx="388620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385" y="5731429"/>
            <a:ext cx="1409190" cy="5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CEDBB860-3BB6-294C-813D-291599C93A23}"/>
              </a:ext>
            </a:extLst>
          </p:cNvPr>
          <p:cNvSpPr/>
          <p:nvPr userDrawn="1"/>
        </p:nvSpPr>
        <p:spPr>
          <a:xfrm>
            <a:off x="2885041" y="1941648"/>
            <a:ext cx="2132811" cy="14597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EFA9598-DDE1-3840-9FAA-B7F7DD881FE4}"/>
              </a:ext>
            </a:extLst>
          </p:cNvPr>
          <p:cNvSpPr txBox="1"/>
          <p:nvPr userDrawn="1"/>
        </p:nvSpPr>
        <p:spPr>
          <a:xfrm>
            <a:off x="662241" y="345870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TaalTrip</a:t>
            </a:r>
            <a:endParaRPr lang="nl-NL" sz="1100" b="1"/>
          </a:p>
          <a:p>
            <a:r>
              <a:rPr lang="nl-NL" sz="1100" b="0"/>
              <a:t>Woorden gaan leven als je ze ziet.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CA93B5B-B157-B84F-9F78-6B1B7EF96B3B}"/>
              </a:ext>
            </a:extLst>
          </p:cNvPr>
          <p:cNvSpPr txBox="1"/>
          <p:nvPr userDrawn="1"/>
        </p:nvSpPr>
        <p:spPr>
          <a:xfrm>
            <a:off x="2867972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Digitale Vaardigheden</a:t>
            </a:r>
          </a:p>
          <a:p>
            <a:r>
              <a:rPr lang="nl-NL" sz="1100" b="0"/>
              <a:t>Leer denken als een computer.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B426069-BFC2-3D4E-A287-1E5925380AC0}"/>
              </a:ext>
            </a:extLst>
          </p:cNvPr>
          <p:cNvSpPr txBox="1"/>
          <p:nvPr userDrawn="1"/>
        </p:nvSpPr>
        <p:spPr>
          <a:xfrm>
            <a:off x="5066558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Bliksemstage</a:t>
            </a:r>
          </a:p>
          <a:p>
            <a:r>
              <a:rPr lang="nl-NL" sz="1100" b="0"/>
              <a:t>Weten wat er te koop is op </a:t>
            </a:r>
          </a:p>
          <a:p>
            <a:r>
              <a:rPr lang="nl-NL" sz="1100" b="0"/>
              <a:t>de arbeidsmarkt. 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A018C44-62EA-7143-85CE-1BDA9F9A8839}"/>
              </a:ext>
            </a:extLst>
          </p:cNvPr>
          <p:cNvSpPr txBox="1"/>
          <p:nvPr userDrawn="1"/>
        </p:nvSpPr>
        <p:spPr>
          <a:xfrm>
            <a:off x="7277607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Plannen doe je zo!</a:t>
            </a:r>
          </a:p>
          <a:p>
            <a:r>
              <a:rPr lang="nl-NL" sz="1100" b="0"/>
              <a:t>Een strakke agenda is het </a:t>
            </a:r>
          </a:p>
          <a:p>
            <a:r>
              <a:rPr lang="nl-NL" sz="1100" b="0"/>
              <a:t>halve werk.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4A835A0-75E1-4A4B-935C-5FF51D497BA7}"/>
              </a:ext>
            </a:extLst>
          </p:cNvPr>
          <p:cNvSpPr txBox="1"/>
          <p:nvPr userDrawn="1"/>
        </p:nvSpPr>
        <p:spPr>
          <a:xfrm>
            <a:off x="9455536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WerkWijs</a:t>
            </a:r>
            <a:endParaRPr lang="nl-NL" sz="1100" b="1"/>
          </a:p>
          <a:p>
            <a:r>
              <a:rPr lang="nl-NL" sz="1100" b="0"/>
              <a:t>Communiceren kun je leren.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0CFE9F7F-60D6-A945-B8C0-DA423FA9D02F}"/>
              </a:ext>
            </a:extLst>
          </p:cNvPr>
          <p:cNvSpPr txBox="1"/>
          <p:nvPr userDrawn="1"/>
        </p:nvSpPr>
        <p:spPr>
          <a:xfrm>
            <a:off x="656718" y="603595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Ondernemen doe je zo!</a:t>
            </a:r>
          </a:p>
          <a:p>
            <a:r>
              <a:rPr lang="nl-NL" sz="1100" b="0"/>
              <a:t>Een eigen zaak moet in je </a:t>
            </a:r>
          </a:p>
          <a:p>
            <a:r>
              <a:rPr lang="nl-NL" sz="1100" b="0"/>
              <a:t>bloed zitten.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153E696-DB1A-B648-B253-E5757A12A376}"/>
              </a:ext>
            </a:extLst>
          </p:cNvPr>
          <p:cNvSpPr txBox="1"/>
          <p:nvPr userDrawn="1"/>
        </p:nvSpPr>
        <p:spPr>
          <a:xfrm>
            <a:off x="2862449" y="605004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Sollicitatietraining</a:t>
            </a:r>
          </a:p>
          <a:p>
            <a:r>
              <a:rPr lang="nl-NL" sz="1100" b="0"/>
              <a:t>De kunst van het</a:t>
            </a:r>
          </a:p>
          <a:p>
            <a:r>
              <a:rPr lang="nl-NL" sz="1100" b="0"/>
              <a:t>aangenomen worden.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2A716A2A-F8E9-5545-B1A4-B4AFFD7E223B}"/>
              </a:ext>
            </a:extLst>
          </p:cNvPr>
          <p:cNvSpPr txBox="1"/>
          <p:nvPr userDrawn="1"/>
        </p:nvSpPr>
        <p:spPr>
          <a:xfrm>
            <a:off x="5061035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Carrière Coach</a:t>
            </a:r>
          </a:p>
          <a:p>
            <a:r>
              <a:rPr lang="nl-NL" sz="1100" b="0"/>
              <a:t>Een duwtje in de goede richting.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1878582-FB6F-AD42-9D28-EB7425925911}"/>
              </a:ext>
            </a:extLst>
          </p:cNvPr>
          <p:cNvSpPr txBox="1"/>
          <p:nvPr userDrawn="1"/>
        </p:nvSpPr>
        <p:spPr>
          <a:xfrm>
            <a:off x="7272084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Weten wat je wil</a:t>
            </a:r>
          </a:p>
          <a:p>
            <a:r>
              <a:rPr lang="nl-NL" sz="1100" b="0"/>
              <a:t>Ondersteuning op alle fronten.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Het JINC-programma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C691BE-D99A-8947-9FD4-B72C447C0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169" y="1939916"/>
            <a:ext cx="2144086" cy="1455950"/>
          </a:xfrm>
          <a:prstGeom prst="rect">
            <a:avLst/>
          </a:prstGeom>
        </p:spPr>
      </p:pic>
      <p:pic>
        <p:nvPicPr>
          <p:cNvPr id="14" name="Afbeelding 13" descr="Afbeelding met computer&#10;&#10;Automatisch gegenereerde beschrijving">
            <a:extLst>
              <a:ext uri="{FF2B5EF4-FFF2-40B4-BE49-F238E27FC236}">
                <a16:creationId xmlns:a16="http://schemas.microsoft.com/office/drawing/2014/main" id="{EC89B7C1-26C4-8B4D-BF34-9B5232BCA2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9514" y="1838445"/>
            <a:ext cx="1966441" cy="15574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ACF1E6-1289-1C4A-BBAA-5C94D89BCC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0843" y="1939916"/>
            <a:ext cx="2120316" cy="1455950"/>
          </a:xfrm>
          <a:prstGeom prst="rect">
            <a:avLst/>
          </a:prstGeom>
        </p:spPr>
      </p:pic>
      <p:pic>
        <p:nvPicPr>
          <p:cNvPr id="32" name="Afbeelding 31" descr="Afbeelding met tekening&#10;&#10;Automatisch gegenereerde beschrijving">
            <a:extLst>
              <a:ext uri="{FF2B5EF4-FFF2-40B4-BE49-F238E27FC236}">
                <a16:creationId xmlns:a16="http://schemas.microsoft.com/office/drawing/2014/main" id="{C148413F-C304-2743-8D55-5DBCB05ECB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61275" y="1939916"/>
            <a:ext cx="2120316" cy="1455950"/>
          </a:xfrm>
          <a:prstGeom prst="rect">
            <a:avLst/>
          </a:prstGeom>
        </p:spPr>
      </p:pic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45C7CA2-63C5-9C4D-94E5-84DE7FFB47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43161" y="1939916"/>
            <a:ext cx="2130659" cy="1455950"/>
          </a:xfrm>
          <a:prstGeom prst="rect">
            <a:avLst/>
          </a:prstGeom>
        </p:spPr>
      </p:pic>
      <p:pic>
        <p:nvPicPr>
          <p:cNvPr id="41" name="Afbeelding 40" descr="Afbeelding met tekst&#10;&#10;Automatisch gegenereerde beschrijving">
            <a:extLst>
              <a:ext uri="{FF2B5EF4-FFF2-40B4-BE49-F238E27FC236}">
                <a16:creationId xmlns:a16="http://schemas.microsoft.com/office/drawing/2014/main" id="{2E470F9C-9C29-B147-8DFE-498E5E61D3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6646" y="4504523"/>
            <a:ext cx="2125908" cy="1459790"/>
          </a:xfrm>
          <a:prstGeom prst="rect">
            <a:avLst/>
          </a:prstGeom>
        </p:spPr>
      </p:pic>
      <p:pic>
        <p:nvPicPr>
          <p:cNvPr id="43" name="Afbeelding 42" descr="Afbeelding met tekening&#10;&#10;Automatisch gegenereerde beschrijving">
            <a:extLst>
              <a:ext uri="{FF2B5EF4-FFF2-40B4-BE49-F238E27FC236}">
                <a16:creationId xmlns:a16="http://schemas.microsoft.com/office/drawing/2014/main" id="{B0EB84AE-4CDE-4E46-8FA0-D4583FB9454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846075" y="4504523"/>
            <a:ext cx="2125908" cy="145979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9F335C11-B20E-074A-BED5-13580778C95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39094" y="4504523"/>
            <a:ext cx="2136278" cy="145979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663C1AC-3E83-6742-8D27-DFF99004553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7254840" y="4504523"/>
            <a:ext cx="2200696" cy="14616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73D32AD-AEDE-0847-81CD-10AEB43B942D}"/>
              </a:ext>
            </a:extLst>
          </p:cNvPr>
          <p:cNvSpPr txBox="1"/>
          <p:nvPr userDrawn="1"/>
        </p:nvSpPr>
        <p:spPr>
          <a:xfrm>
            <a:off x="688967" y="1657936"/>
            <a:ext cx="21427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0"/>
              <a:t>8 jaar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4E521A7-D7F4-794F-B4CE-84FC03B08F4A}"/>
              </a:ext>
            </a:extLst>
          </p:cNvPr>
          <p:cNvSpPr txBox="1"/>
          <p:nvPr userDrawn="1"/>
        </p:nvSpPr>
        <p:spPr>
          <a:xfrm>
            <a:off x="7957076" y="4218061"/>
            <a:ext cx="14984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100" b="0"/>
              <a:t>16 jaar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FDDC74-482C-6D4B-8EBE-FDEF105D5A9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446974"/>
            <a:ext cx="914327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F96EBB5-2522-4745-8F41-59546C8EB861}"/>
              </a:ext>
            </a:extLst>
          </p:cNvPr>
          <p:cNvCxnSpPr>
            <a:cxnSpLocks/>
          </p:cNvCxnSpPr>
          <p:nvPr userDrawn="1"/>
        </p:nvCxnSpPr>
        <p:spPr>
          <a:xfrm>
            <a:off x="-90435" y="1875859"/>
            <a:ext cx="11716297" cy="2010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45A7EBD-13A6-1449-BA30-E47BDDD366D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084440"/>
            <a:ext cx="10972175" cy="152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5E237E-5291-A44C-931A-4269CB145780}"/>
              </a:ext>
            </a:extLst>
          </p:cNvPr>
          <p:cNvCxnSpPr>
            <a:cxnSpLocks/>
          </p:cNvCxnSpPr>
          <p:nvPr userDrawn="1"/>
        </p:nvCxnSpPr>
        <p:spPr>
          <a:xfrm>
            <a:off x="11625862" y="1892969"/>
            <a:ext cx="0" cy="22066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A0E2F56-A9C9-5141-890F-023A67E65B9B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410" y="4081828"/>
            <a:ext cx="7307" cy="3651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riehoek 51">
            <a:extLst>
              <a:ext uri="{FF2B5EF4-FFF2-40B4-BE49-F238E27FC236}">
                <a16:creationId xmlns:a16="http://schemas.microsoft.com/office/drawing/2014/main" id="{D1CDC384-ADB2-004C-8D3A-2AF58550A64E}"/>
              </a:ext>
            </a:extLst>
          </p:cNvPr>
          <p:cNvSpPr/>
          <p:nvPr userDrawn="1"/>
        </p:nvSpPr>
        <p:spPr>
          <a:xfrm rot="5400000">
            <a:off x="208851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Driehoek 52">
            <a:extLst>
              <a:ext uri="{FF2B5EF4-FFF2-40B4-BE49-F238E27FC236}">
                <a16:creationId xmlns:a16="http://schemas.microsoft.com/office/drawing/2014/main" id="{52CAC6E3-046A-2142-A9AE-65DB55E5C69C}"/>
              </a:ext>
            </a:extLst>
          </p:cNvPr>
          <p:cNvSpPr/>
          <p:nvPr userDrawn="1"/>
        </p:nvSpPr>
        <p:spPr>
          <a:xfrm rot="5400000">
            <a:off x="293324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78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NC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De JINC-methode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F46BC8-CB2A-2748-970B-C79D7B011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3" y="2737616"/>
            <a:ext cx="3649398" cy="2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FDB442C-B010-9647-8CD8-CC167635D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53" y="2641618"/>
            <a:ext cx="3801173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737800-80FF-B64A-9C4D-A7330F1C7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7" y="2643352"/>
            <a:ext cx="3801173" cy="23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A36816-43CB-F94F-B21C-D36649799C5C}"/>
              </a:ext>
            </a:extLst>
          </p:cNvPr>
          <p:cNvSpPr txBox="1"/>
          <p:nvPr userDrawn="1"/>
        </p:nvSpPr>
        <p:spPr>
          <a:xfrm>
            <a:off x="1472746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kinderen</a:t>
            </a:r>
            <a:endParaRPr lang="nl-NL" sz="2000"/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D66F618-B8F0-044A-AE97-E419C867B75E}"/>
              </a:ext>
            </a:extLst>
          </p:cNvPr>
          <p:cNvSpPr txBox="1"/>
          <p:nvPr userDrawn="1"/>
        </p:nvSpPr>
        <p:spPr>
          <a:xfrm>
            <a:off x="4604875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bedrijven</a:t>
            </a:r>
            <a:endParaRPr lang="nl-NL" sz="200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8C97FF6-6364-6A4E-AA4A-30A009A8D92B}"/>
              </a:ext>
            </a:extLst>
          </p:cNvPr>
          <p:cNvSpPr txBox="1"/>
          <p:nvPr userDrawn="1"/>
        </p:nvSpPr>
        <p:spPr>
          <a:xfrm>
            <a:off x="7696662" y="5350277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medewerkers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724866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E3EF0BD1-EA1F-CE4F-BE52-080AA504A42C}"/>
              </a:ext>
            </a:extLst>
          </p:cNvPr>
          <p:cNvSpPr/>
          <p:nvPr userDrawn="1"/>
        </p:nvSpPr>
        <p:spPr>
          <a:xfrm>
            <a:off x="508432" y="370872"/>
            <a:ext cx="11683568" cy="6487127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508432" y="6348965"/>
            <a:ext cx="508432" cy="5084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432" y="6348965"/>
            <a:ext cx="1409190" cy="509034"/>
          </a:xfrm>
          <a:prstGeom prst="rect">
            <a:avLst/>
          </a:prstGeom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C0895DB-5767-0444-9A53-5F5C937CD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34023" y="-4069"/>
            <a:ext cx="5321334" cy="7095111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4AF308-CA7C-1047-857A-47BE632107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64" y="919527"/>
            <a:ext cx="305601" cy="40746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8518E1C-7D15-2A47-B815-B71C21B06B2F}"/>
              </a:ext>
            </a:extLst>
          </p:cNvPr>
          <p:cNvSpPr/>
          <p:nvPr userDrawn="1"/>
        </p:nvSpPr>
        <p:spPr>
          <a:xfrm>
            <a:off x="1366954" y="830873"/>
            <a:ext cx="195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In deze gemeenten</a:t>
            </a:r>
            <a:br>
              <a:rPr lang="nl-NL" sz="1600">
                <a:solidFill>
                  <a:schemeClr val="bg1"/>
                </a:solidFill>
              </a:rPr>
            </a:br>
            <a:r>
              <a:rPr lang="nl-NL" sz="1600">
                <a:solidFill>
                  <a:schemeClr val="bg1"/>
                </a:solidFill>
              </a:rPr>
              <a:t>is JINC actief</a:t>
            </a:r>
          </a:p>
        </p:txBody>
      </p:sp>
    </p:spTree>
    <p:extLst>
      <p:ext uri="{BB962C8B-B14F-4D97-AF65-F5344CB8AC3E}">
        <p14:creationId xmlns:p14="http://schemas.microsoft.com/office/powerpoint/2010/main" val="3608326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5E61F7DB-5564-0646-94E0-DD64665D9FDA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4259045D-E673-5C40-AF75-F946D958E4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384" y="449211"/>
            <a:ext cx="8442896" cy="57583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6760681-8F13-B245-8D58-74D153F6AA7F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6ACFDAC2-B449-824D-9C32-5D9B50BDB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2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6457C464-C65F-804E-97E4-97B69E48C54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FA45EA2-1450-A144-85E9-6A27D4116B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7585" y="1959214"/>
            <a:ext cx="7492319" cy="444957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909EA1E-FD6F-AA49-AA02-34BDB5CFC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465BAEF-93AF-F348-B251-7898C90D8683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9FBA7F79-7D9A-D045-BA5B-BCFA9AF0B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6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4FAA8DDC-904D-6542-B65E-605ED4C109A2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2B183FE3-3B19-3547-B0A3-13FFBFDD27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585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5AA10B61-82AE-214E-A6CA-C408D5B3AB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568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B6667ED0-3B02-7144-94DF-E8B96D914E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29B76D6-DC0B-AC4D-9419-D2ABD7A9D237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9156C31-F618-4842-A279-14C6279BF7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4">
            <a:extLst>
              <a:ext uri="{FF2B5EF4-FFF2-40B4-BE49-F238E27FC236}">
                <a16:creationId xmlns:a16="http://schemas.microsoft.com/office/drawing/2014/main" id="{BD822C1B-BE1C-7D40-AFD3-91126A35DEE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6A9DD57-B66D-4C4D-A787-2EE7AEAD4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6" name="Tijdelijke aanduiding voor afbeelding 3">
            <a:extLst>
              <a:ext uri="{FF2B5EF4-FFF2-40B4-BE49-F238E27FC236}">
                <a16:creationId xmlns:a16="http://schemas.microsoft.com/office/drawing/2014/main" id="{2E9669A5-1249-E741-B864-BF9834CEEB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585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09C1B1A0-FAD1-1646-8A14-B345FA2DB9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4938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id="{544963F0-9307-614D-81CB-2D5554918A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4793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DD0BACF9-2975-4045-BBCB-20212C0BB2B1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8CAF63A4-9A46-8549-B433-CE64449264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341BBCB5-00B5-D641-B9BF-EE0236E59D50}"/>
              </a:ext>
            </a:extLst>
          </p:cNvPr>
          <p:cNvSpPr/>
          <p:nvPr userDrawn="1"/>
        </p:nvSpPr>
        <p:spPr>
          <a:xfrm>
            <a:off x="0" y="510004"/>
            <a:ext cx="11544300" cy="4451224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3D8091A5-7A0C-3348-97BA-76E32F07AD0C}"/>
              </a:ext>
            </a:extLst>
          </p:cNvPr>
          <p:cNvSpPr/>
          <p:nvPr userDrawn="1"/>
        </p:nvSpPr>
        <p:spPr>
          <a:xfrm flipH="1">
            <a:off x="4234724" y="3563661"/>
            <a:ext cx="1717335" cy="2784646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EDB2C25-B685-E44A-81C6-56C9099F8B22}"/>
              </a:ext>
            </a:extLst>
          </p:cNvPr>
          <p:cNvSpPr/>
          <p:nvPr userDrawn="1"/>
        </p:nvSpPr>
        <p:spPr>
          <a:xfrm rot="10800000" flipV="1">
            <a:off x="1443559" y="4961228"/>
            <a:ext cx="2805846" cy="1387078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551E76E-BEEE-C444-8F39-69D065A9F107}"/>
              </a:ext>
            </a:extLst>
          </p:cNvPr>
          <p:cNvGrpSpPr/>
          <p:nvPr userDrawn="1"/>
        </p:nvGrpSpPr>
        <p:grpSpPr>
          <a:xfrm>
            <a:off x="9754012" y="3585623"/>
            <a:ext cx="1782351" cy="643477"/>
            <a:chOff x="8743225" y="3168921"/>
            <a:chExt cx="2101850" cy="758825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22605F23-0447-A547-81E6-E10F0D88E611}"/>
                </a:ext>
              </a:extLst>
            </p:cNvPr>
            <p:cNvSpPr/>
            <p:nvPr userDrawn="1"/>
          </p:nvSpPr>
          <p:spPr>
            <a:xfrm>
              <a:off x="8743225" y="3168921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84E5BDFA-A8B4-7945-B9C8-36F9629B4ED5}"/>
                </a:ext>
              </a:extLst>
            </p:cNvPr>
            <p:cNvSpPr/>
            <p:nvPr userDrawn="1"/>
          </p:nvSpPr>
          <p:spPr>
            <a:xfrm>
              <a:off x="8863041" y="3269084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A9E51FA0-E6C3-3546-99D4-76490DED87E2}"/>
              </a:ext>
            </a:extLst>
          </p:cNvPr>
          <p:cNvSpPr/>
          <p:nvPr userDrawn="1"/>
        </p:nvSpPr>
        <p:spPr>
          <a:xfrm rot="5400000">
            <a:off x="10122174" y="3538042"/>
            <a:ext cx="1443558" cy="1443558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416B22-6FA6-AE41-9F75-DE83D305FF8C}"/>
              </a:ext>
            </a:extLst>
          </p:cNvPr>
          <p:cNvSpPr txBox="1"/>
          <p:nvPr userDrawn="1"/>
        </p:nvSpPr>
        <p:spPr>
          <a:xfrm>
            <a:off x="10485439" y="4639477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jinc.nl</a:t>
            </a:r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4F58F8A-E316-1749-960D-96DD414328A3}"/>
              </a:ext>
            </a:extLst>
          </p:cNvPr>
          <p:cNvSpPr/>
          <p:nvPr userDrawn="1"/>
        </p:nvSpPr>
        <p:spPr>
          <a:xfrm rot="5400000">
            <a:off x="5952059" y="3572166"/>
            <a:ext cx="1392323" cy="1392323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07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7"/>
            <a:ext cx="5658040" cy="27564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een tekst te schijven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9054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34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6"/>
            <a:ext cx="5658040" cy="289958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1.</a:t>
            </a:r>
          </a:p>
          <a:p>
            <a:r>
              <a:rPr lang="nl-NL"/>
              <a:t>2.</a:t>
            </a:r>
          </a:p>
          <a:p>
            <a:r>
              <a:rPr lang="nl-NL"/>
              <a:t>3.</a:t>
            </a:r>
          </a:p>
          <a:p>
            <a:r>
              <a:rPr lang="nl-NL"/>
              <a:t>4.</a:t>
            </a:r>
          </a:p>
          <a:p>
            <a:r>
              <a:rPr lang="nl-NL"/>
              <a:t>5.</a:t>
            </a:r>
          </a:p>
          <a:p>
            <a:r>
              <a:rPr lang="nl-NL"/>
              <a:t>6.</a:t>
            </a:r>
          </a:p>
          <a:p>
            <a:r>
              <a:rPr lang="nl-NL"/>
              <a:t>7.</a:t>
            </a:r>
          </a:p>
          <a:p>
            <a:r>
              <a:rPr lang="nl-NL"/>
              <a:t>8.</a:t>
            </a:r>
          </a:p>
          <a:p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Inhoud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585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42C7D-573A-6B48-B427-5C5CA4BA6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0D72D3C-5890-664E-A8D7-59CBCA229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99757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9779D0D-738E-9545-BECF-EA60ABCCF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8035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5475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00A7CEF-B9D4-9D4D-A1E6-E0C93618CD4E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601817" y="1984097"/>
            <a:ext cx="6902598" cy="41104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tabel in te voegen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EFC59E-CECA-6B4F-B733-1268B5F255E5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8D5EA17-278D-8941-B259-FD37A51C6649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A3485299-AFF2-6047-BF33-C6416ECC5077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63841A11-9E80-2B40-BBE9-D8116AEE234A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09F7C31-E737-794A-8D5B-E72608679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3755404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6866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FCD978FF-46EC-0844-9443-D468F291CA98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E16DA641-F4FE-BC4F-8678-F0912DBEA53F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AEAC370-4E4B-DF4F-BDF9-1F646DE626AC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91C6311A-B645-D641-89A0-3762EBCB5F0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D62A71CC-BF78-3348-BD59-7EC50606E440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87584" y="1881744"/>
            <a:ext cx="10816831" cy="44248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551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EF38F6-FA67-E647-8C62-605DD31F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CA7B9-9573-3E4E-AB17-0DBDE7A90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5118"/>
            <a:ext cx="10515600" cy="4711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7169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69" r:id="rId8"/>
    <p:sldLayoutId id="2147483668" r:id="rId9"/>
    <p:sldLayoutId id="2147483663" r:id="rId10"/>
    <p:sldLayoutId id="2147483676" r:id="rId11"/>
    <p:sldLayoutId id="2147483672" r:id="rId12"/>
    <p:sldLayoutId id="2147483674" r:id="rId13"/>
    <p:sldLayoutId id="2147483677" r:id="rId14"/>
    <p:sldLayoutId id="2147483673" r:id="rId15"/>
    <p:sldLayoutId id="2147483675" r:id="rId16"/>
    <p:sldLayoutId id="2147483678" r:id="rId17"/>
    <p:sldLayoutId id="2147483654" r:id="rId18"/>
    <p:sldLayoutId id="2147483656" r:id="rId19"/>
    <p:sldLayoutId id="2147483657" r:id="rId20"/>
    <p:sldLayoutId id="2147483658" r:id="rId21"/>
    <p:sldLayoutId id="2147483659" r:id="rId22"/>
    <p:sldLayoutId id="2147483679" r:id="rId23"/>
    <p:sldLayoutId id="2147483660" r:id="rId24"/>
    <p:sldLayoutId id="2147483667" r:id="rId25"/>
    <p:sldLayoutId id="2147483664" r:id="rId26"/>
    <p:sldLayoutId id="2147483665" r:id="rId27"/>
    <p:sldLayoutId id="2147483666" r:id="rId28"/>
    <p:sldLayoutId id="2147483670" r:id="rId29"/>
    <p:sldLayoutId id="21474836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ijZoNlIZN10?feature=oembed" TargetMode="Externa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EAE020-1071-8A4E-938C-BEA96A92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" y="735104"/>
            <a:ext cx="12185983" cy="1268413"/>
          </a:xfrm>
        </p:spPr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JINC Carrière Coach</a:t>
            </a:r>
            <a:endParaRPr lang="nl-NL">
              <a:latin typeface="Arial"/>
              <a:cs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03A369-1B3E-E1A4-6882-A644E997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67" y="1693946"/>
            <a:ext cx="5067634" cy="34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6F56F-DF4A-4A65-9ABE-83FCF4EDC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>
                <a:latin typeface="Arial"/>
                <a:cs typeface="Arial"/>
              </a:rPr>
              <a:t>Wat </a:t>
            </a:r>
            <a:r>
              <a:rPr lang="en-US" sz="3000" err="1">
                <a:latin typeface="Arial"/>
                <a:cs typeface="Arial"/>
              </a:rPr>
              <a:t>doet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een</a:t>
            </a:r>
            <a:r>
              <a:rPr lang="en-US" sz="3000">
                <a:latin typeface="Arial"/>
                <a:cs typeface="Arial"/>
              </a:rPr>
              <a:t> Carrière Coach?</a:t>
            </a:r>
            <a:endParaRPr lang="nl-NL" sz="3000">
              <a:latin typeface="Arial"/>
              <a:cs typeface="Arial"/>
            </a:endParaRPr>
          </a:p>
        </p:txBody>
      </p:sp>
      <p:pic>
        <p:nvPicPr>
          <p:cNvPr id="4" name="Afbeelding 3" descr="Afbeelding met clipart, illustratie, tekening, tekenfilm&#10;&#10;Automatisch gegenereerde beschrijving">
            <a:extLst>
              <a:ext uri="{FF2B5EF4-FFF2-40B4-BE49-F238E27FC236}">
                <a16:creationId xmlns:a16="http://schemas.microsoft.com/office/drawing/2014/main" id="{394C7AF1-97EB-4399-5EA6-87508D872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190" y="1942339"/>
            <a:ext cx="6049024" cy="414358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632FA-D7C9-4665-AD3C-1D506F1A6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44196"/>
            <a:ext cx="4580352" cy="44979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De coach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helpt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jou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met: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Uitvinden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wat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voor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werk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je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leuk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vindt</a:t>
            </a:r>
            <a:endParaRPr lang="en-US" err="1">
              <a:solidFill>
                <a:schemeClr val="accent1"/>
              </a:solidFill>
              <a:cs typeface="Arial"/>
            </a:endParaRPr>
          </a:p>
          <a:p>
            <a:pPr marL="285750" indent="-285750">
              <a:buChar char="•"/>
            </a:pP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Oefenen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met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praten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over je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toekomst</a:t>
            </a:r>
            <a:endParaRPr lang="en-US">
              <a:solidFill>
                <a:schemeClr val="accent1"/>
              </a:solidFill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Nieuwe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dingen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ontdekken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over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werk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opleidingen</a:t>
            </a:r>
            <a:endParaRPr lang="en-US" sz="2200" err="1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Kiezen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van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opleiding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of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baan</a:t>
            </a:r>
            <a:endParaRPr lang="en-US" err="1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Ontdekken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wie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jou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kan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helpen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in je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omgeving</a:t>
            </a:r>
            <a:endParaRPr lang="en-US" err="1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Sterker in je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schoenen</a:t>
            </a:r>
            <a:r>
              <a:rPr lang="en-US" sz="22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chemeClr val="accent1"/>
                </a:solidFill>
                <a:ea typeface="+mn-lt"/>
                <a:cs typeface="+mn-lt"/>
              </a:rPr>
              <a:t>staan</a:t>
            </a:r>
            <a:endParaRPr lang="en-US" err="1">
              <a:solidFill>
                <a:schemeClr val="accent1"/>
              </a:solidFill>
            </a:endParaRPr>
          </a:p>
          <a:p>
            <a:endParaRPr lang="en-US" sz="2200">
              <a:solidFill>
                <a:schemeClr val="accent1"/>
              </a:solidFill>
              <a:cs typeface="Arial"/>
            </a:endParaRPr>
          </a:p>
          <a:p>
            <a:pPr marL="457200" indent="-457200">
              <a:buAutoNum type="arabicPeriod"/>
            </a:pPr>
            <a:endParaRPr lang="nl-NL" sz="220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28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illustratie, Graphics&#10;&#10;Automatisch gegenereerde beschrijving">
            <a:extLst>
              <a:ext uri="{FF2B5EF4-FFF2-40B4-BE49-F238E27FC236}">
                <a16:creationId xmlns:a16="http://schemas.microsoft.com/office/drawing/2014/main" id="{972E3C63-C9AA-54E3-A32D-33EBC6390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606" y="1963901"/>
            <a:ext cx="6115673" cy="4140561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56F56F-DF4A-4A65-9ABE-83FCF4EDC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>
                <a:latin typeface="Arial"/>
                <a:cs typeface="Arial"/>
              </a:rPr>
              <a:t>Wie is </a:t>
            </a:r>
            <a:r>
              <a:rPr lang="en-US" sz="3000" err="1">
                <a:latin typeface="Arial"/>
                <a:cs typeface="Arial"/>
              </a:rPr>
              <a:t>een</a:t>
            </a:r>
            <a:r>
              <a:rPr lang="en-US" sz="3000">
                <a:latin typeface="Arial"/>
                <a:cs typeface="Arial"/>
              </a:rPr>
              <a:t> Carrière Coach?</a:t>
            </a:r>
            <a:endParaRPr lang="nl-NL" sz="3000">
              <a:latin typeface="Arial"/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632FA-D7C9-4665-AD3C-1D506F1A6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70932"/>
            <a:ext cx="4553615" cy="4137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Carrière Coaches komen speciaal naar school om jou te helpen, dus wees erbij! 😊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Ze kijken ernaar uit om 4 keer met jou te praten.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De coaches werken bij verschillende bedrijven, zoals in de bouw, bank, zorg of advies.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2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JINC">
            <a:hlinkClick r:id="" action="ppaction://media"/>
            <a:extLst>
              <a:ext uri="{FF2B5EF4-FFF2-40B4-BE49-F238E27FC236}">
                <a16:creationId xmlns:a16="http://schemas.microsoft.com/office/drawing/2014/main" id="{61B8D6E0-1425-1D37-5D9A-55BB40D0E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8406" y="745853"/>
            <a:ext cx="8495188" cy="48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5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6F56F-DF4A-4A65-9ABE-83FCF4EDC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>
                <a:latin typeface="Arial"/>
                <a:cs typeface="Arial"/>
              </a:rPr>
              <a:t>Wat ga je </a:t>
            </a:r>
            <a:r>
              <a:rPr lang="en-US" sz="3000" err="1">
                <a:latin typeface="Arial"/>
                <a:cs typeface="Arial"/>
              </a:rPr>
              <a:t>doen</a:t>
            </a:r>
            <a:r>
              <a:rPr lang="en-US" sz="3000">
                <a:latin typeface="Arial"/>
                <a:cs typeface="Arial"/>
              </a:rPr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632FA-D7C9-4665-AD3C-1D506F1A6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726057"/>
            <a:ext cx="5408613" cy="48904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err="1">
                <a:solidFill>
                  <a:srgbClr val="00A39D"/>
                </a:solidFill>
              </a:rPr>
              <a:t>Coachsessie</a:t>
            </a:r>
            <a:r>
              <a:rPr lang="en-US" sz="2200" b="1">
                <a:solidFill>
                  <a:srgbClr val="00A39D"/>
                </a:solidFill>
              </a:rPr>
              <a:t> 1</a:t>
            </a:r>
            <a:br>
              <a:rPr lang="en-US" sz="2200" b="1"/>
            </a:br>
            <a:r>
              <a:rPr lang="en-US" sz="2200" b="1">
                <a:solidFill>
                  <a:srgbClr val="00A39D"/>
                </a:solidFill>
                <a:cs typeface="Arial"/>
              </a:rPr>
              <a:t>→ Wie ben </a:t>
            </a:r>
            <a:r>
              <a:rPr lang="en-US" sz="2200" b="1" err="1">
                <a:solidFill>
                  <a:srgbClr val="00A39D"/>
                </a:solidFill>
                <a:cs typeface="Arial"/>
              </a:rPr>
              <a:t>ik</a:t>
            </a:r>
            <a:r>
              <a:rPr lang="en-US" sz="2200" b="1">
                <a:solidFill>
                  <a:srgbClr val="00A39D"/>
                </a:solidFill>
                <a:cs typeface="Arial"/>
              </a:rPr>
              <a:t> &amp; wat </a:t>
            </a:r>
            <a:r>
              <a:rPr lang="en-US" sz="2200" b="1" err="1">
                <a:solidFill>
                  <a:srgbClr val="00A39D"/>
                </a:solidFill>
                <a:cs typeface="Arial"/>
              </a:rPr>
              <a:t>kan</a:t>
            </a:r>
            <a:r>
              <a:rPr lang="en-US" sz="2200" b="1">
                <a:solidFill>
                  <a:srgbClr val="00A39D"/>
                </a:solidFill>
                <a:cs typeface="Arial"/>
              </a:rPr>
              <a:t> </a:t>
            </a:r>
            <a:r>
              <a:rPr lang="en-US" sz="2200" b="1" err="1">
                <a:solidFill>
                  <a:srgbClr val="00A39D"/>
                </a:solidFill>
                <a:cs typeface="Arial"/>
              </a:rPr>
              <a:t>ik</a:t>
            </a:r>
            <a:r>
              <a:rPr lang="en-US" sz="2200" b="1">
                <a:solidFill>
                  <a:srgbClr val="00A39D"/>
                </a:solidFill>
                <a:cs typeface="Arial"/>
              </a:rPr>
              <a:t>?</a:t>
            </a:r>
            <a:endParaRPr lang="en-US" sz="2200">
              <a:solidFill>
                <a:srgbClr val="00A39D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Kennismaken</a:t>
            </a:r>
            <a:endParaRPr lang="en-US" sz="2200" err="1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Kwaliteitenspel</a:t>
            </a: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Werkboekje</a:t>
            </a:r>
            <a:endParaRPr lang="en-US" sz="2200">
              <a:solidFill>
                <a:schemeClr val="accent1"/>
              </a:solidFill>
            </a:endParaRPr>
          </a:p>
          <a:p>
            <a:endParaRPr lang="en-US" sz="2200">
              <a:solidFill>
                <a:schemeClr val="accent1"/>
              </a:solidFill>
              <a:cs typeface="Arial"/>
            </a:endParaRPr>
          </a:p>
          <a:p>
            <a:r>
              <a:rPr lang="en-US" sz="2200" b="1" err="1">
                <a:solidFill>
                  <a:srgbClr val="00A39D"/>
                </a:solidFill>
              </a:rPr>
              <a:t>Coachsessie</a:t>
            </a:r>
            <a:r>
              <a:rPr lang="en-US" sz="2200" b="1">
                <a:solidFill>
                  <a:srgbClr val="00A39D"/>
                </a:solidFill>
              </a:rPr>
              <a:t> 2</a:t>
            </a:r>
            <a:br>
              <a:rPr lang="en-US" sz="2200" b="1"/>
            </a:br>
            <a:r>
              <a:rPr lang="en-US" sz="2200" b="1">
                <a:solidFill>
                  <a:srgbClr val="00A39D"/>
                </a:solidFill>
                <a:cs typeface="Arial"/>
              </a:rPr>
              <a:t>→ </a:t>
            </a:r>
            <a:r>
              <a:rPr lang="en-US" sz="2200" b="1" err="1">
                <a:solidFill>
                  <a:srgbClr val="00A39D"/>
                </a:solidFill>
                <a:cs typeface="Arial"/>
              </a:rPr>
              <a:t>Netwerkworkshop</a:t>
            </a:r>
            <a:endParaRPr lang="en-US" sz="2200" b="1">
              <a:solidFill>
                <a:srgbClr val="00A39D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Netwerkspin</a:t>
            </a: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Spel</a:t>
            </a:r>
            <a:r>
              <a:rPr lang="en-US" sz="2200">
                <a:solidFill>
                  <a:schemeClr val="accent1"/>
                </a:solidFill>
              </a:rPr>
              <a:t>: ‘</a:t>
            </a:r>
            <a:r>
              <a:rPr lang="en-US" sz="2200" err="1">
                <a:solidFill>
                  <a:schemeClr val="accent1"/>
                </a:solidFill>
              </a:rPr>
              <a:t>Zoek</a:t>
            </a:r>
            <a:r>
              <a:rPr lang="en-US" sz="2200">
                <a:solidFill>
                  <a:schemeClr val="accent1"/>
                </a:solidFill>
              </a:rPr>
              <a:t> het </a:t>
            </a:r>
            <a:r>
              <a:rPr lang="en-US" sz="2200" err="1">
                <a:solidFill>
                  <a:schemeClr val="accent1"/>
                </a:solidFill>
              </a:rPr>
              <a:t>uit</a:t>
            </a:r>
            <a:r>
              <a:rPr lang="en-US" sz="2200">
                <a:solidFill>
                  <a:schemeClr val="accent1"/>
                </a:solidFill>
              </a:rPr>
              <a:t>’ </a:t>
            </a:r>
            <a:endParaRPr lang="en-US" sz="2200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</a:rPr>
              <a:t>Pitch </a:t>
            </a:r>
            <a:endParaRPr lang="en-US" sz="2200">
              <a:solidFill>
                <a:schemeClr val="accent1"/>
              </a:solidFill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Netwerkfinale</a:t>
            </a:r>
            <a:endParaRPr lang="en-US" sz="2200">
              <a:solidFill>
                <a:schemeClr val="accent1"/>
              </a:solidFill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835B719-D10C-0F93-070E-EEED31CA2900}"/>
              </a:ext>
            </a:extLst>
          </p:cNvPr>
          <p:cNvSpPr txBox="1">
            <a:spLocks/>
          </p:cNvSpPr>
          <p:nvPr/>
        </p:nvSpPr>
        <p:spPr>
          <a:xfrm>
            <a:off x="6096000" y="1726056"/>
            <a:ext cx="5408613" cy="4890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err="1">
                <a:solidFill>
                  <a:srgbClr val="00A39D"/>
                </a:solidFill>
              </a:rPr>
              <a:t>Coachsessie</a:t>
            </a:r>
            <a:r>
              <a:rPr lang="en-US" sz="2200" b="1">
                <a:solidFill>
                  <a:srgbClr val="00A39D"/>
                </a:solidFill>
              </a:rPr>
              <a:t> 3 </a:t>
            </a:r>
            <a:br>
              <a:rPr lang="en-US" sz="2200" b="1"/>
            </a:br>
            <a:r>
              <a:rPr lang="en-US" sz="2200" b="1">
                <a:solidFill>
                  <a:srgbClr val="00A39D"/>
                </a:solidFill>
                <a:cs typeface="Arial"/>
              </a:rPr>
              <a:t>→ </a:t>
            </a:r>
            <a:r>
              <a:rPr lang="en-US" sz="2200" b="1">
                <a:solidFill>
                  <a:srgbClr val="00A39D"/>
                </a:solidFill>
              </a:rPr>
              <a:t>Wat </a:t>
            </a:r>
            <a:r>
              <a:rPr lang="en-US" sz="2200" b="1" err="1">
                <a:solidFill>
                  <a:srgbClr val="00A39D"/>
                </a:solidFill>
              </a:rPr>
              <a:t>wil</a:t>
            </a:r>
            <a:r>
              <a:rPr lang="en-US" sz="2200" b="1">
                <a:solidFill>
                  <a:srgbClr val="00A39D"/>
                </a:solidFill>
              </a:rPr>
              <a:t> </a:t>
            </a:r>
            <a:r>
              <a:rPr lang="en-US" sz="2200" b="1" err="1">
                <a:solidFill>
                  <a:srgbClr val="00A39D"/>
                </a:solidFill>
              </a:rPr>
              <a:t>ik</a:t>
            </a:r>
            <a:r>
              <a:rPr lang="en-US" sz="2200" b="1">
                <a:solidFill>
                  <a:srgbClr val="00A39D"/>
                </a:solidFill>
              </a:rPr>
              <a:t> &amp; hoe </a:t>
            </a:r>
            <a:r>
              <a:rPr lang="en-US" sz="2200" b="1" err="1">
                <a:solidFill>
                  <a:srgbClr val="00A39D"/>
                </a:solidFill>
              </a:rPr>
              <a:t>kom</a:t>
            </a:r>
            <a:r>
              <a:rPr lang="en-US" sz="2200" b="1">
                <a:solidFill>
                  <a:srgbClr val="00A39D"/>
                </a:solidFill>
              </a:rPr>
              <a:t> </a:t>
            </a:r>
            <a:r>
              <a:rPr lang="en-US" sz="2200" b="1" err="1">
                <a:solidFill>
                  <a:srgbClr val="00A39D"/>
                </a:solidFill>
              </a:rPr>
              <a:t>ik</a:t>
            </a:r>
            <a:r>
              <a:rPr lang="en-US" sz="2200" b="1">
                <a:solidFill>
                  <a:srgbClr val="00A39D"/>
                </a:solidFill>
              </a:rPr>
              <a:t> </a:t>
            </a:r>
            <a:r>
              <a:rPr lang="en-US" sz="2200" b="1" err="1">
                <a:solidFill>
                  <a:srgbClr val="00A39D"/>
                </a:solidFill>
              </a:rPr>
              <a:t>daar</a:t>
            </a:r>
            <a:r>
              <a:rPr lang="en-US" sz="2200" b="1">
                <a:solidFill>
                  <a:srgbClr val="00A39D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Leerroutekaart</a:t>
            </a: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cs typeface="Arial"/>
              </a:rPr>
              <a:t>Opleidingen</a:t>
            </a:r>
            <a:r>
              <a:rPr lang="en-US" sz="2200">
                <a:solidFill>
                  <a:schemeClr val="accent1"/>
                </a:solidFill>
                <a:cs typeface="Arial"/>
              </a:rPr>
              <a:t>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zoeken</a:t>
            </a:r>
            <a:endParaRPr lang="en-US" sz="2200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cs typeface="Arial"/>
              </a:rPr>
              <a:t>Open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dagen</a:t>
            </a:r>
            <a:r>
              <a:rPr lang="en-US" sz="2200">
                <a:solidFill>
                  <a:schemeClr val="accent1"/>
                </a:solidFill>
                <a:cs typeface="Arial"/>
              </a:rPr>
              <a:t> /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meeloopdagen</a:t>
            </a:r>
            <a:endParaRPr lang="en-US" sz="2200">
              <a:solidFill>
                <a:schemeClr val="accent1"/>
              </a:solidFill>
              <a:cs typeface="Arial"/>
            </a:endParaRPr>
          </a:p>
          <a:p>
            <a:endParaRPr lang="en-US" sz="2200" b="1">
              <a:solidFill>
                <a:srgbClr val="00A39D"/>
              </a:solidFill>
              <a:cs typeface="Arial"/>
            </a:endParaRPr>
          </a:p>
          <a:p>
            <a:r>
              <a:rPr lang="en-US" sz="2200" b="1" err="1">
                <a:solidFill>
                  <a:schemeClr val="accent1"/>
                </a:solidFill>
              </a:rPr>
              <a:t>Coachsessie</a:t>
            </a:r>
            <a:r>
              <a:rPr lang="en-US" sz="2200" b="1">
                <a:solidFill>
                  <a:schemeClr val="accent1"/>
                </a:solidFill>
              </a:rPr>
              <a:t> 4</a:t>
            </a:r>
            <a:br>
              <a:rPr lang="en-US" sz="2200" b="1" dirty="0"/>
            </a:br>
            <a:r>
              <a:rPr lang="en-US" sz="2200" b="1">
                <a:solidFill>
                  <a:schemeClr val="accent1"/>
                </a:solidFill>
                <a:cs typeface="Arial"/>
              </a:rPr>
              <a:t>→ </a:t>
            </a:r>
            <a:r>
              <a:rPr lang="en-US" sz="2200" b="1">
                <a:solidFill>
                  <a:schemeClr val="accent1"/>
                </a:solidFill>
              </a:rPr>
              <a:t>Reflectie</a:t>
            </a:r>
            <a:endParaRPr lang="en-US" sz="2200" b="1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cs typeface="Arial"/>
              </a:rPr>
              <a:t>Open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dagen</a:t>
            </a:r>
            <a:r>
              <a:rPr lang="en-US" sz="2200">
                <a:solidFill>
                  <a:schemeClr val="accent1"/>
                </a:solidFill>
                <a:cs typeface="Arial"/>
              </a:rPr>
              <a:t> /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meeloopdagen</a:t>
            </a:r>
            <a:r>
              <a:rPr lang="en-US" sz="2200">
                <a:solidFill>
                  <a:schemeClr val="accent1"/>
                </a:solidFill>
                <a:cs typeface="Arial"/>
              </a:rPr>
              <a:t> / </a:t>
            </a:r>
            <a:r>
              <a:rPr lang="en-US" sz="2200" err="1">
                <a:solidFill>
                  <a:schemeClr val="accent1"/>
                </a:solidFill>
                <a:cs typeface="Arial"/>
              </a:rPr>
              <a:t>inschrijven</a:t>
            </a:r>
            <a:endParaRPr lang="en-US" sz="2200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  <a:cs typeface="Arial"/>
              </a:rPr>
              <a:t>Terugblik</a:t>
            </a:r>
            <a:endParaRPr lang="en-US" err="1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2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6F56F-DF4A-4A65-9ABE-83FCF4EDC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4" y="763411"/>
            <a:ext cx="9011220" cy="522912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Arial"/>
                <a:cs typeface="Arial"/>
              </a:rPr>
              <a:t>Voorbereiding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voor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coachsessie</a:t>
            </a:r>
            <a:r>
              <a:rPr lang="en-US">
                <a:latin typeface="Arial"/>
                <a:cs typeface="Arial"/>
              </a:rPr>
              <a:t> 1</a:t>
            </a:r>
            <a:endParaRPr lang="nl-NL">
              <a:latin typeface="Arial"/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632FA-D7C9-4665-AD3C-1D506F1A6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57564"/>
            <a:ext cx="6350411" cy="47044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Werkboek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opdracht</a:t>
            </a:r>
            <a:r>
              <a:rPr lang="en-US" sz="2200">
                <a:solidFill>
                  <a:schemeClr val="accent1"/>
                </a:solidFill>
              </a:rPr>
              <a:t> 1a: Wie ben </a:t>
            </a:r>
            <a:r>
              <a:rPr lang="en-US" sz="2200" err="1">
                <a:solidFill>
                  <a:schemeClr val="accent1"/>
                </a:solidFill>
              </a:rPr>
              <a:t>ik</a:t>
            </a:r>
            <a:r>
              <a:rPr lang="en-US" sz="2200">
                <a:solidFill>
                  <a:schemeClr val="accent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Werkboek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opdracht</a:t>
            </a:r>
            <a:r>
              <a:rPr lang="en-US" sz="2200">
                <a:solidFill>
                  <a:schemeClr val="accent1"/>
                </a:solidFill>
              </a:rPr>
              <a:t> 1b: Wie </a:t>
            </a:r>
            <a:r>
              <a:rPr lang="en-US" sz="2200" err="1">
                <a:solidFill>
                  <a:schemeClr val="accent1"/>
                </a:solidFill>
              </a:rPr>
              <a:t>kan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mij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helpen</a:t>
            </a:r>
            <a:r>
              <a:rPr lang="en-US" sz="2200">
                <a:solidFill>
                  <a:schemeClr val="accent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accent1"/>
                </a:solidFill>
              </a:rPr>
              <a:t>Werkboek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opdracht</a:t>
            </a:r>
            <a:r>
              <a:rPr lang="en-US" sz="2200">
                <a:solidFill>
                  <a:schemeClr val="accent1"/>
                </a:solidFill>
              </a:rPr>
              <a:t> 1c: Wat past </a:t>
            </a:r>
            <a:r>
              <a:rPr lang="en-US" sz="2200" err="1">
                <a:solidFill>
                  <a:schemeClr val="accent1"/>
                </a:solidFill>
              </a:rPr>
              <a:t>bij</a:t>
            </a:r>
            <a:r>
              <a:rPr lang="en-US" sz="2200">
                <a:solidFill>
                  <a:schemeClr val="accent1"/>
                </a:solidFill>
              </a:rPr>
              <a:t> </a:t>
            </a:r>
            <a:r>
              <a:rPr lang="en-US" sz="2200" err="1">
                <a:solidFill>
                  <a:schemeClr val="accent1"/>
                </a:solidFill>
              </a:rPr>
              <a:t>mij</a:t>
            </a:r>
            <a:r>
              <a:rPr lang="en-US" sz="2200">
                <a:solidFill>
                  <a:schemeClr val="accent1"/>
                </a:solidFill>
              </a:rPr>
              <a:t>? (</a:t>
            </a:r>
            <a:r>
              <a:rPr lang="en-US" sz="2200" err="1">
                <a:solidFill>
                  <a:schemeClr val="accent1"/>
                </a:solidFill>
              </a:rPr>
              <a:t>beroepentest</a:t>
            </a:r>
            <a:r>
              <a:rPr lang="en-US" sz="2200">
                <a:solidFill>
                  <a:schemeClr val="accent1"/>
                </a:solidFill>
              </a:rPr>
              <a:t>)</a:t>
            </a:r>
          </a:p>
          <a:p>
            <a:endParaRPr lang="en-US" b="1" err="1">
              <a:solidFill>
                <a:schemeClr val="accent1"/>
              </a:solidFill>
            </a:endParaRPr>
          </a:p>
        </p:txBody>
      </p:sp>
      <p:pic>
        <p:nvPicPr>
          <p:cNvPr id="4" name="Afbeelding 3" descr="Afbeelding met tekst, binnen, plafond, kantoor&#10;&#10;Automatisch gegenereerde beschrijving">
            <a:extLst>
              <a:ext uri="{FF2B5EF4-FFF2-40B4-BE49-F238E27FC236}">
                <a16:creationId xmlns:a16="http://schemas.microsoft.com/office/drawing/2014/main" id="{548E8687-25B1-4343-1922-1B34A43FB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9"/>
          <a:stretch/>
        </p:blipFill>
        <p:spPr>
          <a:xfrm>
            <a:off x="7414524" y="1959984"/>
            <a:ext cx="4179626" cy="2811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48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6F56F-DF4A-4A65-9ABE-83FCF4EDC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 err="1">
                <a:latin typeface="Arial"/>
                <a:cs typeface="Arial"/>
              </a:rPr>
              <a:t>Opdracht</a:t>
            </a:r>
            <a:r>
              <a:rPr lang="en-US" sz="3000">
                <a:latin typeface="Arial"/>
                <a:cs typeface="Arial"/>
              </a:rPr>
              <a:t> 1a: </a:t>
            </a:r>
            <a:r>
              <a:rPr lang="en-US" sz="3000" err="1">
                <a:latin typeface="Arial"/>
                <a:cs typeface="Arial"/>
              </a:rPr>
              <a:t>Hulpvraag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aan</a:t>
            </a:r>
            <a:r>
              <a:rPr lang="en-US" sz="3000">
                <a:latin typeface="Arial"/>
                <a:cs typeface="Arial"/>
              </a:rPr>
              <a:t> coach</a:t>
            </a:r>
            <a:endParaRPr lang="en-US" sz="30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632FA-D7C9-4665-AD3C-1D506F1A6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6" y="1952090"/>
            <a:ext cx="10727203" cy="4520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Stel je coach vragen zoals: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Wat voor werk doe je? Wat vind je leuk of minder leuk?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Welke opleiding heb je gedaan? Wist je al op je 15e/16e wat je wilde worden?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Hoe kom ik erachter waar ik goed in ben? Wat zijn mijn talenten?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Wie kan mij nog meer helpen met mijn keuzes?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  <a:sym typeface="Wingdings" panose="05000000000000000000" pitchFamily="2" charset="2"/>
              </a:rPr>
              <a:t>Welke opleiding past goed bij mij? Welke stappen moet ik nog zetten?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Wanneer zijn open dagen?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Hoe schrijf ik me in voor een opleiding?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endParaRPr lang="nl-NL" sz="220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11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328B-41F5-64D1-9852-1AEB733B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nselijk gezicht, persoon, kleding, overdekt&#10;&#10;Automatisch gegenereerde beschrijving">
            <a:extLst>
              <a:ext uri="{FF2B5EF4-FFF2-40B4-BE49-F238E27FC236}">
                <a16:creationId xmlns:a16="http://schemas.microsoft.com/office/drawing/2014/main" id="{A5346234-FA9E-6C45-E9F7-9E1D43C7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340" y="1956701"/>
            <a:ext cx="4198189" cy="28008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92B123-0BB4-1C3E-46BC-605B5CBA5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4" y="772079"/>
            <a:ext cx="9391363" cy="522912"/>
          </a:xfrm>
        </p:spPr>
        <p:txBody>
          <a:bodyPr anchor="b">
            <a:normAutofit/>
          </a:bodyPr>
          <a:lstStyle/>
          <a:p>
            <a:r>
              <a:rPr lang="en-US" sz="2800" err="1">
                <a:latin typeface="Arial"/>
                <a:cs typeface="Arial"/>
              </a:rPr>
              <a:t>Voorbereiding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voor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coachsessie</a:t>
            </a:r>
            <a:r>
              <a:rPr lang="en-US" sz="2800">
                <a:latin typeface="Arial"/>
                <a:cs typeface="Arial"/>
              </a:rPr>
              <a:t> 2</a:t>
            </a:r>
            <a:endParaRPr lang="nl-NL" sz="3000">
              <a:latin typeface="Arial"/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3348B3-801C-2CDD-4F46-8AE46F100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57564"/>
            <a:ext cx="6216847" cy="4137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>
                <a:solidFill>
                  <a:schemeClr val="accent1"/>
                </a:solidFill>
              </a:rPr>
              <a:t>Opdracht 2a: Wie zit er in mijn netwerk?</a:t>
            </a:r>
          </a:p>
        </p:txBody>
      </p:sp>
    </p:spTree>
    <p:extLst>
      <p:ext uri="{BB962C8B-B14F-4D97-AF65-F5344CB8AC3E}">
        <p14:creationId xmlns:p14="http://schemas.microsoft.com/office/powerpoint/2010/main" val="343948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328B-41F5-64D1-9852-1AEB733B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2B123-0BB4-1C3E-46BC-605B5CBA5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4" y="772079"/>
            <a:ext cx="9391363" cy="522912"/>
          </a:xfrm>
        </p:spPr>
        <p:txBody>
          <a:bodyPr anchor="b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Na Carrière Coach</a:t>
            </a:r>
            <a:endParaRPr lang="en-US" sz="28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3348B3-801C-2CDD-4F46-8AE46F100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44196"/>
            <a:ext cx="6216847" cy="4751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Wat heb je besproken met je coach? Wat is je het meest bijgebleven?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Welke kwaliteiten heb je ontdekt in het kwaliteitenspel?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Wat heb je geleerd tijdens de netwerkworkshop?</a:t>
            </a:r>
            <a:endParaRPr lang="en-US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Wat is je volgende stap bij het kiezen van een vervolgopleiding?</a:t>
            </a:r>
            <a:endParaRPr lang="nl-NL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Wanneer zijn de open dagen/heb je je ingeschreven?</a:t>
            </a:r>
          </a:p>
          <a:p>
            <a:pPr marL="342900" indent="-342900">
              <a:buChar char="•"/>
            </a:pPr>
            <a:r>
              <a:rPr lang="nl-NL" sz="2200">
                <a:solidFill>
                  <a:schemeClr val="accent1"/>
                </a:solidFill>
                <a:ea typeface="+mn-lt"/>
                <a:cs typeface="+mn-lt"/>
              </a:rPr>
              <a:t>Wat heb je geleerd van je coach?</a:t>
            </a:r>
            <a:endParaRPr lang="nl-NL" sz="220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6" name="Afbeelding 5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92472941-054B-BB61-0980-95F8BB66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9"/>
          <a:stretch/>
        </p:blipFill>
        <p:spPr>
          <a:xfrm>
            <a:off x="7414524" y="1942339"/>
            <a:ext cx="4183751" cy="2810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6596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JIN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39D"/>
      </a:accent1>
      <a:accent2>
        <a:srgbClr val="0064A8"/>
      </a:accent2>
      <a:accent3>
        <a:srgbClr val="482583"/>
      </a:accent3>
      <a:accent4>
        <a:srgbClr val="76B72A"/>
      </a:accent4>
      <a:accent5>
        <a:srgbClr val="3FA534"/>
      </a:accent5>
      <a:accent6>
        <a:srgbClr val="EF7D00"/>
      </a:accent6>
      <a:hlink>
        <a:srgbClr val="0064A8"/>
      </a:hlink>
      <a:folHlink>
        <a:srgbClr val="00A2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NC powerpoint sjabloon" id="{FCA96EEF-6336-984E-B0C0-DC0F7B416B27}" vid="{0BE34B88-36B6-2446-9452-8FAF99AD086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AA4F24044F44E9BF8FC27751240E9" ma:contentTypeVersion="20" ma:contentTypeDescription="Een nieuw document maken." ma:contentTypeScope="" ma:versionID="b2ecb4108ebcfcdc9f337aa090da00fd">
  <xsd:schema xmlns:xsd="http://www.w3.org/2001/XMLSchema" xmlns:xs="http://www.w3.org/2001/XMLSchema" xmlns:p="http://schemas.microsoft.com/office/2006/metadata/properties" xmlns:ns2="9115a0db-3d1a-42ed-9cab-1d3c3f339b82" xmlns:ns3="375cbefc-b845-4700-bb67-49786e3cc6a7" xmlns:ns4="0cf55935-28c8-44c9-8c7e-1d55b795bccd" targetNamespace="http://schemas.microsoft.com/office/2006/metadata/properties" ma:root="true" ma:fieldsID="e2cd1ba602db58cfd9859f9b28750c48" ns2:_="" ns3:_="" ns4:_="">
    <xsd:import namespace="9115a0db-3d1a-42ed-9cab-1d3c3f339b82"/>
    <xsd:import namespace="375cbefc-b845-4700-bb67-49786e3cc6a7"/>
    <xsd:import namespace="0cf55935-28c8-44c9-8c7e-1d55b795bcc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na76061cba53469d95bf7a0462c7ae96" minOccurs="0"/>
                <xsd:element ref="ns2:ddbb3f77b71449e69c4f1e886384cf72" minOccurs="0"/>
                <xsd:element ref="ns2:hfe2b28b542645899cc533aa4de6156a" minOccurs="0"/>
                <xsd:element ref="ns2:TaxKeywordTaxHTField" minOccurs="0"/>
                <xsd:element ref="ns2:ha0309959b6a47b7bc6515d75cd2acfe" minOccurs="0"/>
                <xsd:element ref="ns3:MediaServiceMetadata" minOccurs="0"/>
                <xsd:element ref="ns3:MediaServiceFastMetadata" minOccurs="0"/>
                <xsd:element ref="ns2:p9282528dafa4f2bbf669d4dc4f42551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5a0db-3d1a-42ed-9cab-1d3c3f339b8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d105278b-bf16-49fb-9009-79fcfde5153b}" ma:internalName="TaxCatchAll" ma:showField="CatchAllData" ma:web="9115a0db-3d1a-42ed-9cab-1d3c3f339b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a76061cba53469d95bf7a0462c7ae96" ma:index="10" ma:taxonomy="true" ma:internalName="na76061cba53469d95bf7a0462c7ae96" ma:taxonomyFieldName="Onderwerp_x0020__x002d__x0020_Uitvoering" ma:displayName="Onderwerp - Uitvoering" ma:default="" ma:fieldId="{7a76061c-ba53-469d-95bf-7a0462c7ae96}" ma:sspId="73681652-e1ec-4c19-9835-b6085d87a124" ma:termSetId="c301b70a-7692-46c2-b8b4-082c88d2b0e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dbb3f77b71449e69c4f1e886384cf72" ma:index="12" ma:taxonomy="true" ma:internalName="ddbb3f77b71449e69c4f1e886384cf72" ma:taxonomyFieldName="Jaar" ma:displayName="Jaar" ma:default="" ma:fieldId="{ddbb3f77-b714-49e6-9c4f-1e886384cf72}" ma:sspId="73681652-e1ec-4c19-9835-b6085d87a124" ma:termSetId="84e43c9a-4b50-4ae3-9f75-516177cc8e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fe2b28b542645899cc533aa4de6156a" ma:index="14" ma:taxonomy="true" ma:internalName="hfe2b28b542645899cc533aa4de6156a" ma:taxonomyFieldName="Doelgroep" ma:displayName="Doelgroep" ma:default="" ma:fieldId="{1fe2b28b-5426-4589-9cc5-33aa4de6156a}" ma:sspId="73681652-e1ec-4c19-9835-b6085d87a124" ma:termSetId="22d96944-0502-4eed-8e71-50415f5a5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6" nillable="true" ma:taxonomy="true" ma:internalName="TaxKeywordTaxHTField" ma:taxonomyFieldName="TaxKeyword" ma:displayName="Schoolnaam" ma:readOnly="false" ma:fieldId="{23f27201-bee3-471e-b2e7-b64fd8b7ca38}" ma:taxonomyMulti="true" ma:sspId="73681652-e1ec-4c19-9835-b6085d87a12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ha0309959b6a47b7bc6515d75cd2acfe" ma:index="18" ma:taxonomy="true" ma:internalName="ha0309959b6a47b7bc6515d75cd2acfe" ma:taxonomyFieldName="Bedrijfsnaam" ma:displayName="Bedrijfsnaam" ma:default="" ma:fieldId="{1a030995-9b6a-47b7-bc65-15d75cd2acfe}" ma:sspId="73681652-e1ec-4c19-9835-b6085d87a124" ma:termSetId="5cfb8395-0436-4158-befc-5d512b66d8f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p9282528dafa4f2bbf669d4dc4f42551" ma:index="22" ma:taxonomy="true" ma:internalName="p9282528dafa4f2bbf669d4dc4f42551" ma:taxonomyFieldName="Stad" ma:displayName="Stad" ma:default="" ma:fieldId="{99282528-dafa-4f2b-bf66-9d4dc4f42551}" ma:taxonomyMulti="true" ma:sspId="73681652-e1ec-4c19-9835-b6085d87a124" ma:termSetId="c4c1cc8d-a66f-45c5-af6f-809bbf7b302d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befc-b845-4700-bb67-49786e3cc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3" nillable="true" ma:taxonomy="true" ma:internalName="lcf76f155ced4ddcb4097134ff3c332f" ma:taxonomyFieldName="MediaServiceImageTags" ma:displayName="Afbeeldingtags" ma:readOnly="false" ma:fieldId="{5cf76f15-5ced-4ddc-b409-7134ff3c332f}" ma:taxonomyMulti="true" ma:sspId="73681652-e1ec-4c19-9835-b6085d87a1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55935-28c8-44c9-8c7e-1d55b795bcc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5cbefc-b845-4700-bb67-49786e3cc6a7">
      <Terms xmlns="http://schemas.microsoft.com/office/infopath/2007/PartnerControls"/>
    </lcf76f155ced4ddcb4097134ff3c332f>
    <p9282528dafa4f2bbf669d4dc4f42551 xmlns="9115a0db-3d1a-42ed-9cab-1d3c3f339b82">
      <Terms xmlns="http://schemas.microsoft.com/office/infopath/2007/PartnerControls">
        <TermInfo xmlns="http://schemas.microsoft.com/office/infopath/2007/PartnerControls">
          <TermName xmlns="http://schemas.microsoft.com/office/infopath/2007/PartnerControls">Amsterdam</TermName>
          <TermId xmlns="http://schemas.microsoft.com/office/infopath/2007/PartnerControls">e5a5da21-3dde-45e2-a370-c65b0fbe2c6a</TermId>
        </TermInfo>
      </Terms>
    </p9282528dafa4f2bbf669d4dc4f42551>
    <TaxCatchAll xmlns="9115a0db-3d1a-42ed-9cab-1d3c3f339b82">
      <Value>6101</Value>
      <Value>74</Value>
      <Value>2047</Value>
      <Value>8724</Value>
      <Value>70</Value>
    </TaxCatchAll>
    <na76061cba53469d95bf7a0462c7ae96 xmlns="9115a0db-3d1a-42ed-9cab-1d3c3f339b8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10af64a4-5464-47a5-a9c5-ee9b79cf7308</TermId>
        </TermInfo>
      </Terms>
    </na76061cba53469d95bf7a0462c7ae96>
    <ddbb3f77b71449e69c4f1e886384cf72 xmlns="9115a0db-3d1a-42ed-9cab-1d3c3f339b82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2024</TermName>
          <TermId xmlns="http://schemas.microsoft.com/office/infopath/2007/PartnerControls">99de154f-d9d6-4c2c-8576-52b98f3d9b2f</TermId>
        </TermInfo>
      </Terms>
    </ddbb3f77b71449e69c4f1e886384cf72>
    <hfe2b28b542645899cc533aa4de6156a xmlns="9115a0db-3d1a-42ed-9cab-1d3c3f339b82">
      <Terms xmlns="http://schemas.microsoft.com/office/infopath/2007/PartnerControls">
        <TermInfo xmlns="http://schemas.microsoft.com/office/infopath/2007/PartnerControls">
          <TermName xmlns="http://schemas.microsoft.com/office/infopath/2007/PartnerControls">JINC</TermName>
          <TermId xmlns="http://schemas.microsoft.com/office/infopath/2007/PartnerControls">ba2a0aa3-537a-4c5b-a77e-e02e8ed34e2e</TermId>
        </TermInfo>
      </Terms>
    </hfe2b28b542645899cc533aa4de6156a>
    <ha0309959b6a47b7bc6515d75cd2acfe xmlns="9115a0db-3d1a-42ed-9cab-1d3c3f339b82">
      <Terms xmlns="http://schemas.microsoft.com/office/infopath/2007/PartnerControls">
        <TermInfo xmlns="http://schemas.microsoft.com/office/infopath/2007/PartnerControls">
          <TermName xmlns="http://schemas.microsoft.com/office/infopath/2007/PartnerControls">JINC Amsterdam</TermName>
          <TermId xmlns="http://schemas.microsoft.com/office/infopath/2007/PartnerControls">9b83e138-c48d-4bb8-9324-9111b1174845</TermId>
        </TermInfo>
      </Terms>
    </ha0309959b6a47b7bc6515d75cd2acfe>
    <TaxKeywordTaxHTField xmlns="9115a0db-3d1a-42ed-9cab-1d3c3f339b82">
      <Terms xmlns="http://schemas.microsoft.com/office/infopath/2007/PartnerControls"/>
    </TaxKeywordTaxHTField>
    <SharedWithUsers xmlns="0cf55935-28c8-44c9-8c7e-1d55b795bccd">
      <UserInfo>
        <DisplayName>Brigitte Ravensbergen</DisplayName>
        <AccountId>21085</AccountId>
        <AccountType/>
      </UserInfo>
      <UserInfo>
        <DisplayName>Nanie Fleer</DisplayName>
        <AccountId>18605</AccountId>
        <AccountType/>
      </UserInfo>
      <UserInfo>
        <DisplayName>Stefan Scheepmaker</DisplayName>
        <AccountId>21018</AccountId>
        <AccountType/>
      </UserInfo>
      <UserInfo>
        <DisplayName>Dit kan beter</DisplayName>
        <AccountId>22727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196FB54-96E4-4453-A837-D6DF3AF6C3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F12D02-757F-47F2-A8BB-C6B067683B3D}">
  <ds:schemaRefs>
    <ds:schemaRef ds:uri="0cf55935-28c8-44c9-8c7e-1d55b795bccd"/>
    <ds:schemaRef ds:uri="375cbefc-b845-4700-bb67-49786e3cc6a7"/>
    <ds:schemaRef ds:uri="9115a0db-3d1a-42ed-9cab-1d3c3f339b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BB040C-E9A1-48F6-B067-C26F9DB96D4E}">
  <ds:schemaRefs>
    <ds:schemaRef ds:uri="0cf55935-28c8-44c9-8c7e-1d55b795bccd"/>
    <ds:schemaRef ds:uri="375cbefc-b845-4700-bb67-49786e3cc6a7"/>
    <ds:schemaRef ds:uri="5f4a7aa3-e759-4e00-93c5-97c7e423dc8a"/>
    <ds:schemaRef ds:uri="9115a0db-3d1a-42ed-9cab-1d3c3f339b82"/>
    <ds:schemaRef ds:uri="f2384204-3219-4d5a-8970-3af730980e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JINC PowerPoint sjabloon</Template>
  <TotalTime>0</TotalTime>
  <Words>536</Words>
  <Application>Microsoft Office PowerPoint</Application>
  <PresentationFormat>Breedbeeld</PresentationFormat>
  <Paragraphs>73</Paragraphs>
  <Slides>9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Systeemlettertype</vt:lpstr>
      <vt:lpstr>Kantoorthema</vt:lpstr>
      <vt:lpstr>JINC Carrière Coach</vt:lpstr>
      <vt:lpstr>Wat doet een Carrière Coach?</vt:lpstr>
      <vt:lpstr>Wie is een Carrière Coach?</vt:lpstr>
      <vt:lpstr>PowerPoint-presentatie</vt:lpstr>
      <vt:lpstr>Wat ga je doen?</vt:lpstr>
      <vt:lpstr>Voorbereiding voor coachsessie 1</vt:lpstr>
      <vt:lpstr>Opdracht 1a: Hulpvraag aan coach</vt:lpstr>
      <vt:lpstr>Voorbereiding voor coachsessie 2</vt:lpstr>
      <vt:lpstr>Na Carrière Coach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Carriere Coach</dc:title>
  <dc:creator>Anna van Andel</dc:creator>
  <cp:lastModifiedBy>Brigitte Ravensbergen</cp:lastModifiedBy>
  <cp:revision>16</cp:revision>
  <dcterms:created xsi:type="dcterms:W3CDTF">2021-09-24T10:01:05Z</dcterms:created>
  <dcterms:modified xsi:type="dcterms:W3CDTF">2024-09-18T13:29:29Z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0x01010053FAA4F24044F44E9BF8FC27751240E9</vt:lpwstr>
  </property>
  <property fmtid="{D5CDD505-2E9C-101B-9397-08002B2CF9AE}" pid="3" name="Jaar">
    <vt:lpwstr>8724;#2024|99de154f-d9d6-4c2c-8576-52b98f3d9b2f</vt:lpwstr>
  </property>
  <property fmtid="{D5CDD505-2E9C-101B-9397-08002B2CF9AE}" pid="4" name="Kwaliteit_x0020__x002d__x0020_Communicatie_x002d_uiting">
    <vt:lpwstr/>
  </property>
  <property fmtid="{D5CDD505-2E9C-101B-9397-08002B2CF9AE}" pid="5" name="Vestiging">
    <vt:lpwstr>45;#Landelijk|8e67b87a-43af-4d5a-9c00-76c7a13eaeff</vt:lpwstr>
  </property>
  <property fmtid="{D5CDD505-2E9C-101B-9397-08002B2CF9AE}" pid="6" name="Onderwerp - Communicatieuiting">
    <vt:lpwstr>1448;#Presentatie|9876b65d-cb3e-492c-9d66-a284bf929790</vt:lpwstr>
  </property>
  <property fmtid="{D5CDD505-2E9C-101B-9397-08002B2CF9AE}" pid="7" name="Kwaliteit - Communicatie-uiting">
    <vt:lpwstr>1378;#Werkbestand|470b9f7f-400e-4cab-9e93-ef44aba5bf86</vt:lpwstr>
  </property>
  <property fmtid="{D5CDD505-2E9C-101B-9397-08002B2CF9AE}" pid="8" name="Bedrijfsnaam">
    <vt:lpwstr>6101;#JINC Amsterdam|9b83e138-c48d-4bb8-9324-9111b1174845</vt:lpwstr>
  </property>
  <property fmtid="{D5CDD505-2E9C-101B-9397-08002B2CF9AE}" pid="9" name="TaxKeyword">
    <vt:lpwstr/>
  </property>
  <property fmtid="{D5CDD505-2E9C-101B-9397-08002B2CF9AE}" pid="10" name="MediaServiceImageTags">
    <vt:lpwstr/>
  </property>
  <property fmtid="{D5CDD505-2E9C-101B-9397-08002B2CF9AE}" pid="11" name="Stad">
    <vt:lpwstr>2047;#Amsterdam|e5a5da21-3dde-45e2-a370-c65b0fbe2c6a</vt:lpwstr>
  </property>
  <property fmtid="{D5CDD505-2E9C-101B-9397-08002B2CF9AE}" pid="12" name="Onderwerp - Uitvoering">
    <vt:lpwstr>70;#Presentatie|10af64a4-5464-47a5-a9c5-ee9b79cf7308</vt:lpwstr>
  </property>
  <property fmtid="{D5CDD505-2E9C-101B-9397-08002B2CF9AE}" pid="13" name="Doelgroep">
    <vt:lpwstr>74;#JINC|ba2a0aa3-537a-4c5b-a77e-e02e8ed34e2e</vt:lpwstr>
  </property>
</Properties>
</file>