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0" r:id="rId4"/>
  </p:sldMasterIdLst>
  <p:notesMasterIdLst>
    <p:notesMasterId r:id="rId52"/>
  </p:notesMasterIdLst>
  <p:sldIdLst>
    <p:sldId id="268" r:id="rId5"/>
    <p:sldId id="290" r:id="rId6"/>
    <p:sldId id="278" r:id="rId7"/>
    <p:sldId id="279" r:id="rId8"/>
    <p:sldId id="280" r:id="rId9"/>
    <p:sldId id="281" r:id="rId10"/>
    <p:sldId id="269" r:id="rId11"/>
    <p:sldId id="273" r:id="rId12"/>
    <p:sldId id="282" r:id="rId13"/>
    <p:sldId id="291" r:id="rId14"/>
    <p:sldId id="283" r:id="rId15"/>
    <p:sldId id="292" r:id="rId16"/>
    <p:sldId id="293" r:id="rId17"/>
    <p:sldId id="294" r:id="rId18"/>
    <p:sldId id="296" r:id="rId19"/>
    <p:sldId id="297" r:id="rId20"/>
    <p:sldId id="298" r:id="rId21"/>
    <p:sldId id="295" r:id="rId22"/>
    <p:sldId id="299" r:id="rId23"/>
    <p:sldId id="300" r:id="rId24"/>
    <p:sldId id="301" r:id="rId25"/>
    <p:sldId id="302" r:id="rId26"/>
    <p:sldId id="305" r:id="rId27"/>
    <p:sldId id="321" r:id="rId28"/>
    <p:sldId id="322" r:id="rId29"/>
    <p:sldId id="306" r:id="rId30"/>
    <p:sldId id="307" r:id="rId31"/>
    <p:sldId id="308" r:id="rId32"/>
    <p:sldId id="310" r:id="rId33"/>
    <p:sldId id="311" r:id="rId34"/>
    <p:sldId id="313" r:id="rId35"/>
    <p:sldId id="312" r:id="rId36"/>
    <p:sldId id="315" r:id="rId37"/>
    <p:sldId id="314" r:id="rId38"/>
    <p:sldId id="317" r:id="rId39"/>
    <p:sldId id="318" r:id="rId40"/>
    <p:sldId id="319" r:id="rId41"/>
    <p:sldId id="320" r:id="rId42"/>
    <p:sldId id="323" r:id="rId43"/>
    <p:sldId id="324" r:id="rId44"/>
    <p:sldId id="325" r:id="rId45"/>
    <p:sldId id="326" r:id="rId46"/>
    <p:sldId id="328" r:id="rId47"/>
    <p:sldId id="329" r:id="rId48"/>
    <p:sldId id="330" r:id="rId49"/>
    <p:sldId id="331" r:id="rId50"/>
    <p:sldId id="332" r:id="rId51"/>
  </p:sldIdLst>
  <p:sldSz cx="12192000" cy="6858000"/>
  <p:notesSz cx="6858000" cy="9144000"/>
  <p:embeddedFontLst>
    <p:embeddedFont>
      <p:font typeface="Arial Black" panose="020B0A04020102020204" pitchFamily="34" charset="0"/>
      <p:bold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018"/>
    <a:srgbClr val="E300D6"/>
    <a:srgbClr val="724A8D"/>
    <a:srgbClr val="40B6A6"/>
    <a:srgbClr val="EE7700"/>
    <a:srgbClr val="ED6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6227C-844A-4768-9A98-E9247B45EFA3}" v="4" dt="2024-02-06T15:44:12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0755" autoAdjust="0"/>
  </p:normalViewPr>
  <p:slideViewPr>
    <p:cSldViewPr snapToGrid="0">
      <p:cViewPr varScale="1">
        <p:scale>
          <a:sx n="129" d="100"/>
          <a:sy n="129" d="100"/>
        </p:scale>
        <p:origin x="3744" y="10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94B41-54F0-9B45-B183-55D52200CDC9}" type="datetimeFigureOut">
              <a:rPr lang="nl-NL" smtClean="0"/>
              <a:t>22-7-2024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52BDC-68FE-1B4C-9C98-EBBDD890AB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915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Vraag om de aandacht van de leerlingen.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961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Deel de werkboeken uit en laat de kinderen bladeren naar deze opdracht op pagina 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een klik verschijnt de opgave.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de antwoorden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16.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4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deze opdracht op pagina 4 vinden.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een klik verschijnt de opgave.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de antwoorden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16.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885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klas: </a:t>
            </a: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 welke manieren kun je betalen?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Wijs leerlingen aan die hun vinger opsteken</a:t>
            </a: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Suggesties: </a:t>
            </a: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cash, bankpasje/pinnen, creditcard, smartwatch, betaalverzoek/tikkie, IDEAL.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65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deze opdracht vinden.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juiste antwoord staat in de handleiding op pagina 17.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219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</a:t>
            </a: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heeft er een eigen bankpasje?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Weet iemand anders je pincode?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dan het gevaar?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912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digibord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Bal: € 19,95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562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digibord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Smartwatch: € 99,00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90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digibord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Step: € 64,99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177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digibord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Skates: € 33,89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 voorwerp te laten verschijnen.</a:t>
            </a:r>
          </a:p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605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raden wat de items op het 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digibord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kosten.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daarna de vraag waarom het belangrijk is om dit te kunnen schatten.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iPhone 13: € 899,00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is het laatste voorwerp.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75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Vul hier van tevoren je naam en functie in. Kies ervoor of dat je bij Deloitte of Rabobank werkt.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 je kort voor aan de klas.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Vertel wie je bent en wat je komt doen.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675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de kinderen de Geldtypetest spelen (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intypen op laptop of tablet) en bespreek daarna de resultaten.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i="1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was een superspaarder, rekenmaster, geldchaoot of big </a:t>
            </a:r>
            <a:r>
              <a:rPr lang="nl-NL" sz="1800" i="1" kern="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spender</a:t>
            </a:r>
            <a:r>
              <a:rPr lang="nl-NL" sz="1800" i="1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(vingers opsteken)? </a:t>
            </a:r>
          </a:p>
          <a:p>
            <a:r>
              <a:rPr lang="nl-NL" sz="1800" i="1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het één beter dan het ander? </a:t>
            </a:r>
          </a:p>
          <a:p>
            <a:r>
              <a:rPr lang="nl-NL" sz="1800" i="1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Waarom?</a:t>
            </a:r>
            <a:r>
              <a:rPr lang="nl-NL" sz="18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5334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489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16.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juiste antwoord staat in de handleiding op pagina 19.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086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16.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juiste antwoord staat in de handleiding op pagina 19.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421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klas:</a:t>
            </a: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jij je weleens beïnvloeden door reclame of </a:t>
            </a:r>
            <a:r>
              <a:rPr lang="nl-NL" sz="18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YouTubers</a:t>
            </a: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sz="1800" i="1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vind je daarvan?</a:t>
            </a:r>
            <a:r>
              <a:rPr lang="nl-NL" sz="18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Discussieer over de antwoorden.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044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kun je voorkomen dat je je laat overhalen om je geld uit te geven?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het filmpje zien waarin Jip dit onderwerp behandelt.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(duur 4:56 minuten).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364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18.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6347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Calibri"/>
                <a:ea typeface="Calibri" panose="020F0502020204030204" pitchFamily="34" charset="0"/>
                <a:cs typeface="Calibri"/>
              </a:rPr>
              <a:t>Vraag aan de klas:</a:t>
            </a:r>
            <a:r>
              <a:rPr lang="nl-NL" sz="180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Heb je weleens geld geleend?</a:t>
            </a:r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Van wie dan?</a:t>
            </a:r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En hoe ging het terugbetalen?</a:t>
            </a:r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nl-NL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>
                <a:effectLst/>
                <a:latin typeface="Calibri"/>
                <a:ea typeface="Calibri" panose="020F0502020204030204" pitchFamily="34" charset="0"/>
                <a:cs typeface="Calibri"/>
              </a:rPr>
              <a:t>Wat is het risico als je geld van een ander leent?</a:t>
            </a:r>
          </a:p>
          <a:p>
            <a:endParaRPr lang="nl-NL" sz="1800" i="1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nl-NL" sz="1800" i="1">
                <a:latin typeface="Calibri"/>
                <a:ea typeface="Calibri" panose="020F0502020204030204" pitchFamily="34" charset="0"/>
                <a:cs typeface="Calibri"/>
              </a:rPr>
              <a:t>Weet je dat je ook rente moet betalen als je geld leent? Wat is rente? (voorbeeld van een telefoonabonnement met een telefoon) </a:t>
            </a:r>
          </a:p>
          <a:p>
            <a:endParaRPr lang="nl-NL" sz="1800" i="1">
              <a:latin typeface="Calibri"/>
              <a:ea typeface="Calibri" panose="020F0502020204030204" pitchFamily="34" charset="0"/>
              <a:cs typeface="Calibri"/>
            </a:endParaRPr>
          </a:p>
          <a:p>
            <a:endParaRPr lang="nl-NL" sz="1800" i="1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812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Vraag aan de klas: </a:t>
            </a:r>
          </a:p>
          <a:p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ik jullie nu twintig euro geef, wat doe je er dan mee?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Aantal kinderen laten antwoorden. </a:t>
            </a:r>
          </a:p>
          <a:p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er eentje zegt ‘sparen’ hierop ingaan: </a:t>
            </a:r>
          </a:p>
          <a:p>
            <a:r>
              <a:rPr lang="nl-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 doe je dat? Wie spaart er allemaal?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205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21.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629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 de les af met een spel. </a:t>
            </a:r>
          </a:p>
          <a:p>
            <a:endParaRPr lang="nl-N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nieuwe vraag te laten verschijnen.</a:t>
            </a:r>
          </a:p>
          <a:p>
            <a:endParaRPr lang="nl-N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een aantal kinderen de beurt om toelichting te geven waarom ze zitten of staan.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8607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21.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255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22.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21.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10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 opdracht staat in het werkboek op pagina 23.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kinderen vullen voor zichzelf het antwoord in.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gegeven antwoorden door twee of drie leerlingen aan te wijzen.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juiste antwoorden staan in de handleiding op pagina 21.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290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Vraag aan de klas: </a:t>
            </a:r>
          </a:p>
          <a:p>
            <a:r>
              <a:rPr lang="nl-NL" sz="1800" i="1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Hoe krijg jij geld?</a:t>
            </a: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(vingers in de lucht)</a:t>
            </a:r>
            <a:r>
              <a:rPr lang="nl-NL" sz="2800" dirty="0">
                <a:effectLst/>
              </a:rPr>
              <a:t> </a:t>
            </a:r>
            <a:endParaRPr lang="nl-NL" sz="1800" i="1" kern="1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Doe je weleens klusjes? Wat voor klusjes?</a:t>
            </a:r>
            <a:r>
              <a:rPr lang="nl-NL" sz="1800" i="1" kern="1200" dirty="0">
                <a:solidFill>
                  <a:srgbClr val="2424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nl-NL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(aantal leerlingen aanwijzen)</a:t>
            </a:r>
            <a:r>
              <a:rPr lang="nl-NL" sz="2800" dirty="0">
                <a:effectLst/>
              </a:rPr>
              <a:t> 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 kun je, naast zakgeld, nog meer aan geld komen?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6154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Rens heeft ook nog wel wat ideeën om geld te verdienen. </a:t>
            </a: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het filmpje zien.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(duur: 2:26 minuten).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166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Vraag aan de klas: </a:t>
            </a: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bespreek je in de klas </a:t>
            </a:r>
          </a:p>
          <a:p>
            <a:endParaRPr lang="nl-NL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Denken jullie dat rijke mensen gelukkiger zijn dan mensen die net rond kunnen komen? </a:t>
            </a: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Waarom?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7873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Afnemen geldtest</a:t>
            </a:r>
          </a:p>
          <a:p>
            <a:endParaRPr lang="nl-NL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Geef de leerlingen hier een half uur de tijd voor. Daarna kan je klassikaal door de antwoorden heenlopen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8640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Bedank iedereen voor zijn deelname en deel de </a:t>
            </a:r>
            <a:r>
              <a:rPr lang="nl-NL" sz="180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diploma’s uit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864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om een nieuwe vraag te laten verschijnen.</a:t>
            </a:r>
          </a:p>
          <a:p>
            <a:endParaRPr lang="nl-N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een aantal kinderen de beurt om toelichting te geven waarom ze zitten of staan.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75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is de laatste vraag.</a:t>
            </a:r>
          </a:p>
          <a:p>
            <a:endParaRPr lang="nl-NL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Geef een aantal kinderen de beurt om toelichting te geven waarom ze zitten of staan.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07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Scheur een papiertje door. Geef aan dat geld maar een velletje papier is.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 en vraag aan de klas: </a:t>
            </a: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heeft geld toch waarde, ook al is het maar papier? </a:t>
            </a:r>
          </a:p>
          <a:p>
            <a:endParaRPr lang="nl-NL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Praat erover door.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412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zijn we eigenlijk aan geld gekomen?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 zie je in dit filmpje.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(duur 2:18 minuten).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vraag aan het einde kun je weglaten.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1222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OPTIONEEL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Vraag aan de klas: </a:t>
            </a: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je het eens met deze zin? </a:t>
            </a:r>
          </a:p>
          <a:p>
            <a:r>
              <a:rPr lang="nl-NL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wel of niet?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800" kern="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Discussieer hierover in de klas. Realiseer je dat de meeste leerlingen niet uit een </a:t>
            </a:r>
            <a:r>
              <a:rPr lang="nl-NL" sz="1800" kern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rijk gezin komen.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17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Laat het filmpje zien over </a:t>
            </a:r>
            <a:r>
              <a:rPr lang="nl-NL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Melissima</a:t>
            </a: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uit een arm gezin komt. (duur 2:17 minuten)</a:t>
            </a:r>
          </a:p>
          <a:p>
            <a:endParaRPr lang="nl-NL" dirty="0"/>
          </a:p>
          <a:p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Vraag aan de leerlingen wat zij van het filmpje vinden. Ga hier een paar minuten met elkaar over in gesprek.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/>
              <a:t>Realiseer je dat de kans groot is dat leerlingen uit deze doelgroep ook uit een arm gezin komen. </a:t>
            </a:r>
          </a:p>
          <a:p>
            <a:endParaRPr lang="nl-NL" sz="1800" dirty="0">
              <a:effectLst/>
              <a:latin typeface="Arial" panose="020B0604020202020204" pitchFamily="34" charset="0"/>
            </a:endParaRPr>
          </a:p>
          <a:p>
            <a:r>
              <a:rPr lang="nl-NL" sz="1800" dirty="0">
                <a:effectLst/>
                <a:latin typeface="Arial" panose="020B0604020202020204" pitchFamily="34" charset="0"/>
              </a:rPr>
              <a:t>Omdat niet iedereen rijk kan zijn of genoeg geld heeft, is het belangrijk om de waarde van geld te kennen. Je kan het immers maar een keer uitgeven.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52BDC-68FE-1B4C-9C98-EBBDD890ABE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83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2">
            <a:extLst>
              <a:ext uri="{FF2B5EF4-FFF2-40B4-BE49-F238E27FC236}">
                <a16:creationId xmlns:a16="http://schemas.microsoft.com/office/drawing/2014/main" id="{64570D24-D9F3-BEAE-EDB1-E1D7380EEA29}"/>
              </a:ext>
            </a:extLst>
          </p:cNvPr>
          <p:cNvSpPr/>
          <p:nvPr userDrawn="1"/>
        </p:nvSpPr>
        <p:spPr>
          <a:xfrm>
            <a:off x="0" y="1"/>
            <a:ext cx="323850" cy="1854200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5E116B7-D570-4156-4B6D-19FDED78D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8CC3870-C44F-C9CB-B264-64CBD685EC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38600" y="2267083"/>
            <a:ext cx="6629400" cy="38771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in te voegen.</a:t>
            </a:r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312ACAA-D6D5-8352-0042-882A81A8A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60000">
            <a:off x="561261" y="550249"/>
            <a:ext cx="8441643" cy="626701"/>
          </a:xfrm>
        </p:spPr>
        <p:txBody>
          <a:bodyPr wrap="none" lIns="108000" tIns="72000" rIns="108000">
            <a:noAutofit/>
          </a:bodyPr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nl-NL" dirty="0"/>
              <a:t>KLIK OM KOP TE BEWERKEN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BD0FAB76-D54F-D06E-CF06-1E1949B2C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486773"/>
            <a:ext cx="6629400" cy="558412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>
                <a:latin typeface="Montserrat Black" pitchFamily="2" charset="77"/>
              </a:defRPr>
            </a:lvl2pPr>
            <a:lvl3pPr marL="914400" indent="0">
              <a:buNone/>
              <a:defRPr>
                <a:latin typeface="Montserrat Black" pitchFamily="2" charset="77"/>
              </a:defRPr>
            </a:lvl3pPr>
            <a:lvl4pPr marL="1371600" indent="0">
              <a:buNone/>
              <a:defRPr>
                <a:latin typeface="Montserrat Black" pitchFamily="2" charset="77"/>
              </a:defRPr>
            </a:lvl4pPr>
            <a:lvl5pPr marL="1828800" indent="0">
              <a:buNone/>
              <a:defRPr>
                <a:latin typeface="Montserrat Black" pitchFamily="2" charset="77"/>
              </a:defRPr>
            </a:lvl5pPr>
          </a:lstStyle>
          <a:p>
            <a:pPr lvl="0"/>
            <a:r>
              <a:rPr lang="nl-NL" dirty="0"/>
              <a:t>Klikken om te bewerken</a:t>
            </a:r>
          </a:p>
        </p:txBody>
      </p:sp>
    </p:spTree>
    <p:extLst>
      <p:ext uri="{BB962C8B-B14F-4D97-AF65-F5344CB8AC3E}">
        <p14:creationId xmlns:p14="http://schemas.microsoft.com/office/powerpoint/2010/main" val="68881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806D1A4-95BB-F3BA-6499-E6CF571CB5AB}"/>
              </a:ext>
            </a:extLst>
          </p:cNvPr>
          <p:cNvSpPr/>
          <p:nvPr userDrawn="1"/>
        </p:nvSpPr>
        <p:spPr>
          <a:xfrm>
            <a:off x="0" y="1"/>
            <a:ext cx="323850" cy="1854200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C3E5A8-78F2-ADE6-A534-2085A37A51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8CC3870-C44F-C9CB-B264-64CBD685EC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5967" y="2267083"/>
            <a:ext cx="10112033" cy="38771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tekst in te voegen.</a:t>
            </a:r>
            <a:endParaRPr lang="en-US" dirty="0"/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BD0FAB76-D54F-D06E-CF06-1E1949B2C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967" y="1486773"/>
            <a:ext cx="10112033" cy="558412"/>
          </a:xfrm>
        </p:spPr>
        <p:txBody>
          <a:bodyPr>
            <a:noAutofit/>
          </a:bodyPr>
          <a:lstStyle>
            <a:lvl1pPr marL="0" indent="0"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>
                <a:latin typeface="Montserrat Black" pitchFamily="2" charset="77"/>
              </a:defRPr>
            </a:lvl2pPr>
            <a:lvl3pPr marL="914400" indent="0">
              <a:buNone/>
              <a:defRPr>
                <a:latin typeface="Montserrat Black" pitchFamily="2" charset="77"/>
              </a:defRPr>
            </a:lvl3pPr>
            <a:lvl4pPr marL="1371600" indent="0">
              <a:buNone/>
              <a:defRPr>
                <a:latin typeface="Montserrat Black" pitchFamily="2" charset="77"/>
              </a:defRPr>
            </a:lvl4pPr>
            <a:lvl5pPr marL="1828800" indent="0">
              <a:buNone/>
              <a:defRPr>
                <a:latin typeface="Montserrat Black" pitchFamily="2" charset="77"/>
              </a:defRPr>
            </a:lvl5pPr>
          </a:lstStyle>
          <a:p>
            <a:pPr lvl="0"/>
            <a:r>
              <a:rPr lang="nl-NL" dirty="0"/>
              <a:t>Klikken om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39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064" y="1380603"/>
            <a:ext cx="7311735" cy="4796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4" name="Tijdelijke aanduiding voor titel 11">
            <a:extLst>
              <a:ext uri="{FF2B5EF4-FFF2-40B4-BE49-F238E27FC236}">
                <a16:creationId xmlns:a16="http://schemas.microsoft.com/office/drawing/2014/main" id="{59AA2B76-94BA-3C00-8F45-DEC78B8D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16699" y="550249"/>
            <a:ext cx="8856693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4997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By-Onfl7uQ?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9t8bn5zMNVw?feature=oembed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fCJgY8mv7A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bvtmIKnUoM?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752D35-CB1A-BBAD-7F08-5D6E95F3C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3"/>
            <a:ext cx="12286099" cy="69083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45E1405-B03F-865A-96ED-48F778CCB6E9}"/>
              </a:ext>
            </a:extLst>
          </p:cNvPr>
          <p:cNvSpPr/>
          <p:nvPr/>
        </p:nvSpPr>
        <p:spPr>
          <a:xfrm>
            <a:off x="-1" y="1520982"/>
            <a:ext cx="12286099" cy="392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5C769D-DA25-3F15-74D3-D7B145F8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986">
            <a:off x="7324230" y="1502009"/>
            <a:ext cx="3125461" cy="4440056"/>
          </a:xfrm>
          <a:prstGeom prst="rect">
            <a:avLst/>
          </a:prstGeom>
          <a:effectLst>
            <a:outerShdw blurRad="171189" dist="137217" dir="2700000" sx="99084" sy="99084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E31198-0E14-2C27-748A-547D4B7A5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23" y="0"/>
            <a:ext cx="8159851" cy="7444075"/>
          </a:xfrm>
          <a:prstGeom prst="rect">
            <a:avLst/>
          </a:prstGeom>
          <a:effectLst>
            <a:outerShdw blurRad="373457" dir="2700000" sx="103000" sy="103000" algn="tl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92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EEEE0BF0-5CB2-D8E5-302E-ADB0D95FE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238" y="1484315"/>
            <a:ext cx="7493000" cy="48133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346F42-787B-A1C6-0CFC-BB714EA6F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GELD TELLEN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201F34B-8518-DCE8-3158-4129E5B6FF85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2B4DBEB0-CF88-B2E9-557A-269F5B610F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4DE563-2542-9150-0069-20C71CC825AA}"/>
              </a:ext>
            </a:extLst>
          </p:cNvPr>
          <p:cNvSpPr txBox="1">
            <a:spLocks/>
          </p:cNvSpPr>
          <p:nvPr/>
        </p:nvSpPr>
        <p:spPr>
          <a:xfrm>
            <a:off x="647647" y="5990942"/>
            <a:ext cx="3295298" cy="306673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4</a:t>
            </a:r>
          </a:p>
        </p:txBody>
      </p:sp>
      <p:pic>
        <p:nvPicPr>
          <p:cNvPr id="13" name="Afbeelding 12" descr="Afbeelding met schermopname&#10;&#10;Automatisch gegenereerde beschrijving">
            <a:extLst>
              <a:ext uri="{FF2B5EF4-FFF2-40B4-BE49-F238E27FC236}">
                <a16:creationId xmlns:a16="http://schemas.microsoft.com/office/drawing/2014/main" id="{0636B00E-E3EE-3556-E4AE-3DC20F156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457422"/>
            <a:ext cx="7772400" cy="415260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2FAE35A-39AA-E9CF-D026-3CD13FD56E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827" y="5113790"/>
            <a:ext cx="275541" cy="286788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20A8C092-7D41-3DAC-4B42-E933FE7BE4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584" y="5133245"/>
            <a:ext cx="275541" cy="28678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FEB96F29-A60A-F011-9710-B38F212523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312" y="5133245"/>
            <a:ext cx="275541" cy="28678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56BA74ED-F5C0-9C31-0245-6D8372BB7E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069" y="5139730"/>
            <a:ext cx="275541" cy="286788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601C093C-2BF0-D2C9-6EE3-E76AC6F516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282" y="5133245"/>
            <a:ext cx="275541" cy="286788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0D4B9A3-C738-4FDA-0424-5A39C154CA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524" y="5133245"/>
            <a:ext cx="275541" cy="286788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82EC9229-C75C-548A-0D9B-FC99724FF5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222" y="5133245"/>
            <a:ext cx="275541" cy="286788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37BF6A9-F593-8A9F-527B-1744FDB410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251" y="3777858"/>
            <a:ext cx="275541" cy="286788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807027DA-6098-2533-D4D9-6709581DE7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978" y="3764888"/>
            <a:ext cx="275541" cy="286788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7FC50F0F-370A-7A51-BD65-419E2677A3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736" y="3777858"/>
            <a:ext cx="275541" cy="286788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BE533ECF-9DB2-A40A-8B90-DB3E847299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038" y="3751917"/>
            <a:ext cx="275541" cy="286788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FC2001B-FB67-C527-6BDC-B1CF0024DF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251" y="3764887"/>
            <a:ext cx="275541" cy="28678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EE704E75-B97C-E975-9727-281827331E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311" y="3777857"/>
            <a:ext cx="275541" cy="286788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0379742B-81FB-D042-0711-1EC01B5C51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268" y="2415985"/>
            <a:ext cx="275541" cy="286788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31F235A8-B301-B8E4-3F21-57010C65C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83" y="2415985"/>
            <a:ext cx="275541" cy="286788"/>
          </a:xfrm>
          <a:prstGeom prst="rect">
            <a:avLst/>
          </a:prstGeom>
        </p:spPr>
      </p:pic>
      <p:sp>
        <p:nvSpPr>
          <p:cNvPr id="8" name="Ondertitel 1">
            <a:extLst>
              <a:ext uri="{FF2B5EF4-FFF2-40B4-BE49-F238E27FC236}">
                <a16:creationId xmlns:a16="http://schemas.microsoft.com/office/drawing/2014/main" id="{D9E559A9-16E0-6E8E-F67C-D3A8CAD989C5}"/>
              </a:ext>
            </a:extLst>
          </p:cNvPr>
          <p:cNvSpPr txBox="1">
            <a:spLocks/>
          </p:cNvSpPr>
          <p:nvPr/>
        </p:nvSpPr>
        <p:spPr>
          <a:xfrm>
            <a:off x="959370" y="2406643"/>
            <a:ext cx="3386978" cy="358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400" dirty="0" err="1"/>
              <a:t>Amira</a:t>
            </a:r>
            <a:r>
              <a:rPr lang="nl-NL" sz="2400" dirty="0"/>
              <a:t> koopt een cadeau van € 17,65 voor haar vriend Cas. 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Hoe kan ze zo betalen dat ze van zoveel mogelijk los geld af is?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7249949-A73C-1C92-6459-37930940A118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40B6A6"/>
                </a:solidFill>
              </a:rPr>
              <a:t>CASH VOOR CAS</a:t>
            </a:r>
          </a:p>
        </p:txBody>
      </p:sp>
      <p:sp>
        <p:nvSpPr>
          <p:cNvPr id="10" name="Rechthoek met diagonaal twee afgeronde hoeken 9">
            <a:extLst>
              <a:ext uri="{FF2B5EF4-FFF2-40B4-BE49-F238E27FC236}">
                <a16:creationId xmlns:a16="http://schemas.microsoft.com/office/drawing/2014/main" id="{684D7B16-2E10-290F-4428-726BF28BEB0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4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40B6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2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0E293692-61CF-9162-2ABD-61D7D73AD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0" y="1528506"/>
            <a:ext cx="10112033" cy="38771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nl-NL" sz="20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346F42-787B-A1C6-0CFC-BB714EA6F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MUNTEN EN BRIEFJES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201F34B-8518-DCE8-3158-4129E5B6FF85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persoon, Menselijk gezicht, glimlach, plaid&#10;&#10;Automatisch gegenereerde beschrijving">
            <a:extLst>
              <a:ext uri="{FF2B5EF4-FFF2-40B4-BE49-F238E27FC236}">
                <a16:creationId xmlns:a16="http://schemas.microsoft.com/office/drawing/2014/main" id="{49ABA5A7-AD58-C58B-72CB-FDE0359CC8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19" y="1229024"/>
            <a:ext cx="4189006" cy="562897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3F1CA74-D24C-0066-1B6C-41A72CC92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2191692"/>
            <a:ext cx="8170046" cy="2394152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21D2148A-AF0B-C398-EB64-72FEE19017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C4E4041C-08FF-A16B-2F03-DE96C75572FF}"/>
              </a:ext>
            </a:extLst>
          </p:cNvPr>
          <p:cNvSpPr txBox="1">
            <a:spLocks/>
          </p:cNvSpPr>
          <p:nvPr/>
        </p:nvSpPr>
        <p:spPr>
          <a:xfrm>
            <a:off x="647647" y="5990942"/>
            <a:ext cx="3295298" cy="306673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4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DDEBCDE-65F6-002E-9840-86662B3C86E4}"/>
              </a:ext>
            </a:extLst>
          </p:cNvPr>
          <p:cNvSpPr txBox="1"/>
          <p:nvPr/>
        </p:nvSpPr>
        <p:spPr>
          <a:xfrm>
            <a:off x="5233481" y="2504266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6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58614EA-4A15-F95C-5682-4DA20DE9FB28}"/>
              </a:ext>
            </a:extLst>
          </p:cNvPr>
          <p:cNvSpPr txBox="1"/>
          <p:nvPr/>
        </p:nvSpPr>
        <p:spPr>
          <a:xfrm>
            <a:off x="9533106" y="2504266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Congenial" panose="020F0502020204030204" pitchFamily="34" charset="0"/>
              </a:rPr>
              <a:t>11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69C8B74-5F0C-993F-D989-C74D0B221067}"/>
              </a:ext>
            </a:extLst>
          </p:cNvPr>
          <p:cNvSpPr txBox="1"/>
          <p:nvPr/>
        </p:nvSpPr>
        <p:spPr>
          <a:xfrm>
            <a:off x="5239965" y="3652130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Congenial" panose="020F0502020204030204" pitchFamily="34" charset="0"/>
              </a:rPr>
              <a:t>2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09EDBC9-C69A-0EE2-2880-6BE132CDB447}"/>
              </a:ext>
            </a:extLst>
          </p:cNvPr>
          <p:cNvSpPr txBox="1"/>
          <p:nvPr/>
        </p:nvSpPr>
        <p:spPr>
          <a:xfrm>
            <a:off x="9526620" y="3652130"/>
            <a:ext cx="86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Congenial" panose="020F0502020204030204" pitchFamily="34" charset="0"/>
              </a:rPr>
              <a:t>1</a:t>
            </a:r>
          </a:p>
        </p:txBody>
      </p:sp>
      <p:sp>
        <p:nvSpPr>
          <p:cNvPr id="3" name="Ondertitel 1">
            <a:extLst>
              <a:ext uri="{FF2B5EF4-FFF2-40B4-BE49-F238E27FC236}">
                <a16:creationId xmlns:a16="http://schemas.microsoft.com/office/drawing/2014/main" id="{17B9C984-A556-86D3-BFB8-C10A5C45918A}"/>
              </a:ext>
            </a:extLst>
          </p:cNvPr>
          <p:cNvSpPr txBox="1">
            <a:spLocks/>
          </p:cNvSpPr>
          <p:nvPr/>
        </p:nvSpPr>
        <p:spPr>
          <a:xfrm>
            <a:off x="959370" y="2406643"/>
            <a:ext cx="3850114" cy="358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400" dirty="0"/>
              <a:t>Mike heeft € 65,95 cash geld. 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Hoe zou de inhoud van zijn </a:t>
            </a:r>
            <a:br>
              <a:rPr lang="nl-NL" sz="2400" dirty="0"/>
            </a:br>
            <a:r>
              <a:rPr lang="nl-NL" sz="2400" dirty="0"/>
              <a:t>portemonnee eruit kunnen zien?</a:t>
            </a:r>
          </a:p>
          <a:p>
            <a:pPr>
              <a:lnSpc>
                <a:spcPct val="100000"/>
              </a:lnSpc>
            </a:pPr>
            <a:endParaRPr lang="nl-NL" sz="2400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226CA5F-30AE-1334-A64F-197BD2E5611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40B6A6"/>
                </a:solidFill>
              </a:rPr>
              <a:t>GELD TELLEN</a:t>
            </a:r>
          </a:p>
        </p:txBody>
      </p:sp>
      <p:sp>
        <p:nvSpPr>
          <p:cNvPr id="7" name="Rechthoek met diagonaal twee afgeronde hoeken 6">
            <a:extLst>
              <a:ext uri="{FF2B5EF4-FFF2-40B4-BE49-F238E27FC236}">
                <a16:creationId xmlns:a16="http://schemas.microsoft.com/office/drawing/2014/main" id="{AF2B8863-3511-1761-A565-B19AAFCDDC8C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4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40B6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28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, tekst, kleding, overdekt&#10;&#10;Automatisch gegenereerde beschrijving">
            <a:extLst>
              <a:ext uri="{FF2B5EF4-FFF2-40B4-BE49-F238E27FC236}">
                <a16:creationId xmlns:a16="http://schemas.microsoft.com/office/drawing/2014/main" id="{EC3F2C1D-CB17-6A7E-CD6D-B91DB7CF9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646117B-2632-BEDC-12CF-62A2ADBBC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5089712-2F4C-DA8B-7172-1D2595F92A2B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FBCE9EEA-B377-4C3E-68BA-46FA4E9BD3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B3907D9C-4844-9C59-3BED-572AF635882C}"/>
              </a:ext>
            </a:extLst>
          </p:cNvPr>
          <p:cNvSpPr txBox="1">
            <a:spLocks/>
          </p:cNvSpPr>
          <p:nvPr/>
        </p:nvSpPr>
        <p:spPr>
          <a:xfrm>
            <a:off x="554399" y="1450800"/>
            <a:ext cx="4838868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HOE KUN JE BETALEN?</a:t>
            </a:r>
          </a:p>
        </p:txBody>
      </p:sp>
    </p:spTree>
    <p:extLst>
      <p:ext uri="{BB962C8B-B14F-4D97-AF65-F5344CB8AC3E}">
        <p14:creationId xmlns:p14="http://schemas.microsoft.com/office/powerpoint/2010/main" val="3695795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DF48285-60D1-D994-1C28-7E5FF20B3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86773"/>
            <a:ext cx="10112033" cy="558412"/>
          </a:xfrm>
        </p:spPr>
        <p:txBody>
          <a:bodyPr/>
          <a:lstStyle/>
          <a:p>
            <a:r>
              <a:rPr lang="nl-NL" dirty="0"/>
              <a:t>BEKIJK JE BANKREKENING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A2A861-30F9-A1D1-ED4D-C342616712F3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6F50CAD-1270-CEA5-6B8F-9601693DDC1F}"/>
              </a:ext>
            </a:extLst>
          </p:cNvPr>
          <p:cNvSpPr/>
          <p:nvPr/>
        </p:nvSpPr>
        <p:spPr>
          <a:xfrm>
            <a:off x="2205353" y="3745449"/>
            <a:ext cx="3890647" cy="1007745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E42F0C8-F9AF-2DB8-626F-8A2455DD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51" y="2296433"/>
            <a:ext cx="5169695" cy="4600345"/>
          </a:xfrm>
          <a:prstGeom prst="rect">
            <a:avLst/>
          </a:prstGeom>
        </p:spPr>
      </p:pic>
      <p:sp>
        <p:nvSpPr>
          <p:cNvPr id="13" name="Titel 2">
            <a:extLst>
              <a:ext uri="{FF2B5EF4-FFF2-40B4-BE49-F238E27FC236}">
                <a16:creationId xmlns:a16="http://schemas.microsoft.com/office/drawing/2014/main" id="{C523F067-1B20-C7B3-7AD4-5579FDD24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88DA1B2F-E1C8-5E4A-5C0F-FCDBD7403B77}"/>
              </a:ext>
            </a:extLst>
          </p:cNvPr>
          <p:cNvSpPr txBox="1">
            <a:spLocks/>
          </p:cNvSpPr>
          <p:nvPr/>
        </p:nvSpPr>
        <p:spPr>
          <a:xfrm>
            <a:off x="647647" y="5990942"/>
            <a:ext cx="3295298" cy="306673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6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7B8FF27-B7C2-82E7-AC38-5428A04D5A1C}"/>
              </a:ext>
            </a:extLst>
          </p:cNvPr>
          <p:cNvSpPr txBox="1"/>
          <p:nvPr/>
        </p:nvSpPr>
        <p:spPr>
          <a:xfrm>
            <a:off x="2560702" y="3926155"/>
            <a:ext cx="315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accent5">
                    <a:lumMod val="50000"/>
                  </a:schemeClr>
                </a:solidFill>
                <a:latin typeface="Comic Sans MS" panose="030F0902030302020204" pitchFamily="66" charset="0"/>
                <a:cs typeface="Kristen ITC" panose="020F0502020204030204" pitchFamily="34" charset="0"/>
              </a:rPr>
              <a:t>69,95</a:t>
            </a:r>
          </a:p>
        </p:txBody>
      </p:sp>
      <p:sp>
        <p:nvSpPr>
          <p:cNvPr id="2" name="Rechthoek met diagonaal twee afgeronde hoeken 1">
            <a:extLst>
              <a:ext uri="{FF2B5EF4-FFF2-40B4-BE49-F238E27FC236}">
                <a16:creationId xmlns:a16="http://schemas.microsoft.com/office/drawing/2014/main" id="{2110B511-E2B6-D7C0-B338-81D826AFB530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724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724A8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3" name="Ondertitel 1">
            <a:extLst>
              <a:ext uri="{FF2B5EF4-FFF2-40B4-BE49-F238E27FC236}">
                <a16:creationId xmlns:a16="http://schemas.microsoft.com/office/drawing/2014/main" id="{C784B686-B5DC-4870-16E7-086095499AFF}"/>
              </a:ext>
            </a:extLst>
          </p:cNvPr>
          <p:cNvSpPr txBox="1">
            <a:spLocks/>
          </p:cNvSpPr>
          <p:nvPr/>
        </p:nvSpPr>
        <p:spPr>
          <a:xfrm>
            <a:off x="959369" y="2406644"/>
            <a:ext cx="5361219" cy="2284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Hoeveel geld staat er op deze bankrekening? </a:t>
            </a:r>
            <a:br>
              <a:rPr lang="nl-NL" dirty="0"/>
            </a:br>
            <a:r>
              <a:rPr lang="nl-NL" dirty="0"/>
              <a:t>Bekijk dit overzicht en vul het bedrag in.</a:t>
            </a:r>
          </a:p>
          <a:p>
            <a:endParaRPr lang="nl-NL" dirty="0"/>
          </a:p>
          <a:p>
            <a:r>
              <a:rPr lang="nl-NL" dirty="0"/>
              <a:t>Saldo: €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2DEFF9-71DC-042F-BC78-44958E0C8E60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724A8D"/>
                </a:solidFill>
              </a:rPr>
              <a:t>HOEVEEL HEB JE?</a:t>
            </a:r>
          </a:p>
        </p:txBody>
      </p:sp>
    </p:spTree>
    <p:extLst>
      <p:ext uri="{BB962C8B-B14F-4D97-AF65-F5344CB8AC3E}">
        <p14:creationId xmlns:p14="http://schemas.microsoft.com/office/powerpoint/2010/main" val="162418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5B9EDA3-DEA7-826E-EF60-9B9B5E0DE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212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3BDF98-C3DF-86E2-12F5-CF06F6CE2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171A84EF-D03B-7D56-A511-A7AFC5C320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0E43C4B-68A0-4569-0518-2128B10B66A8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84A4E2EC-D49B-DDDE-05A6-6E067733B1A1}"/>
              </a:ext>
            </a:extLst>
          </p:cNvPr>
          <p:cNvSpPr txBox="1">
            <a:spLocks/>
          </p:cNvSpPr>
          <p:nvPr/>
        </p:nvSpPr>
        <p:spPr>
          <a:xfrm>
            <a:off x="554400" y="1450800"/>
            <a:ext cx="4094755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PASSEN EN PINNEN</a:t>
            </a:r>
          </a:p>
        </p:txBody>
      </p:sp>
    </p:spTree>
    <p:extLst>
      <p:ext uri="{BB962C8B-B14F-4D97-AF65-F5344CB8AC3E}">
        <p14:creationId xmlns:p14="http://schemas.microsoft.com/office/powerpoint/2010/main" val="106064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7A7606E-519D-1E4A-EF30-4118C7ED2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783" y="1765979"/>
            <a:ext cx="7772400" cy="51816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7458" y="2990408"/>
            <a:ext cx="2247547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 dirty="0"/>
              <a:t>€ 19,95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0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6B552CD-2AEE-D4F6-5021-A2283C957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84" y="1563848"/>
            <a:ext cx="5294152" cy="529415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7458" y="2990408"/>
            <a:ext cx="2247547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 dirty="0"/>
              <a:t>€ 99,00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2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8AA79DE-ACD8-5CA7-C83C-DA5761E63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68"/>
          <a:stretch/>
        </p:blipFill>
        <p:spPr>
          <a:xfrm>
            <a:off x="1958650" y="1143172"/>
            <a:ext cx="7772400" cy="58272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7458" y="2990408"/>
            <a:ext cx="2247547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 dirty="0"/>
              <a:t>€ 64,99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KOST DIT?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E626324-FF1A-7866-722D-307DC855F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235" y="2045186"/>
            <a:ext cx="6152903" cy="420112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7458" y="2990408"/>
            <a:ext cx="2247547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 dirty="0"/>
              <a:t>€ 33,89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4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781C44E-F843-27E1-AD70-136521F3C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511" y="1614881"/>
            <a:ext cx="4336978" cy="524311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B71B9E-5D5C-E729-4C4C-17020DAA3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36869E-A385-3389-A9AD-CE23132EAA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KOST DIT?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BF54FC-D5D9-6ADC-205D-1EA2EEAA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13" y="2423834"/>
            <a:ext cx="2342975" cy="1632983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7A18EA7-883C-3029-EB84-553025D1F5E2}"/>
              </a:ext>
            </a:extLst>
          </p:cNvPr>
          <p:cNvSpPr txBox="1">
            <a:spLocks/>
          </p:cNvSpPr>
          <p:nvPr/>
        </p:nvSpPr>
        <p:spPr>
          <a:xfrm rot="20854950">
            <a:off x="6006518" y="2981762"/>
            <a:ext cx="2327966" cy="688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600" dirty="0"/>
              <a:t>€ 899,00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3AAEE0F-9C0B-7276-B982-BD7A4D15B1B9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24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752D35-CB1A-BBAD-7F08-5D6E95F3C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3"/>
            <a:ext cx="12286099" cy="69083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45E1405-B03F-865A-96ED-48F778CCB6E9}"/>
              </a:ext>
            </a:extLst>
          </p:cNvPr>
          <p:cNvSpPr/>
          <p:nvPr/>
        </p:nvSpPr>
        <p:spPr>
          <a:xfrm>
            <a:off x="-1" y="1520982"/>
            <a:ext cx="12286099" cy="392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5C769D-DA25-3F15-74D3-D7B145F8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986">
            <a:off x="10387131" y="332540"/>
            <a:ext cx="1226832" cy="1742848"/>
          </a:xfrm>
          <a:prstGeom prst="rect">
            <a:avLst/>
          </a:prstGeom>
          <a:effectLst>
            <a:outerShdw blurRad="171189" dist="137217" dir="2700000" sx="99084" sy="99084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E31198-0E14-2C27-748A-547D4B7A5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609" y="-3404"/>
            <a:ext cx="3824468" cy="3488988"/>
          </a:xfrm>
          <a:prstGeom prst="rect">
            <a:avLst/>
          </a:prstGeom>
          <a:effectLst>
            <a:outerShdw blurRad="373457" dir="2700000" sx="102883" sy="102883" algn="tl" rotWithShape="0">
              <a:prstClr val="black">
                <a:alpha val="68000"/>
              </a:prstClr>
            </a:outerShdw>
          </a:effectLst>
        </p:spPr>
      </p:pic>
      <p:sp>
        <p:nvSpPr>
          <p:cNvPr id="2" name="Ondertitel 1">
            <a:extLst>
              <a:ext uri="{FF2B5EF4-FFF2-40B4-BE49-F238E27FC236}">
                <a16:creationId xmlns:a16="http://schemas.microsoft.com/office/drawing/2014/main" id="{7A07E39F-1DE9-EF2C-B306-0F36308E8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4434" y="2474295"/>
            <a:ext cx="3191795" cy="129352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Ik heet:	 </a:t>
            </a:r>
          </a:p>
          <a:p>
            <a:endParaRPr lang="nl-NL" dirty="0"/>
          </a:p>
          <a:p>
            <a:r>
              <a:rPr lang="nl-NL" dirty="0"/>
              <a:t>Ik ben: 		 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DD6FDCA0-217C-24FB-4518-554E1F70E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4434" y="1817514"/>
            <a:ext cx="6699115" cy="558412"/>
          </a:xfrm>
        </p:spPr>
        <p:txBody>
          <a:bodyPr/>
          <a:lstStyle/>
          <a:p>
            <a:r>
              <a:rPr lang="nl-NL" dirty="0"/>
              <a:t>Hallo,</a:t>
            </a:r>
          </a:p>
        </p:txBody>
      </p:sp>
      <p:sp>
        <p:nvSpPr>
          <p:cNvPr id="4" name="Ondertitel 1">
            <a:extLst>
              <a:ext uri="{FF2B5EF4-FFF2-40B4-BE49-F238E27FC236}">
                <a16:creationId xmlns:a16="http://schemas.microsoft.com/office/drawing/2014/main" id="{680588F0-11B2-55AA-B88B-49A73ED1DC9B}"/>
              </a:ext>
            </a:extLst>
          </p:cNvPr>
          <p:cNvSpPr txBox="1">
            <a:spLocks/>
          </p:cNvSpPr>
          <p:nvPr/>
        </p:nvSpPr>
        <p:spPr>
          <a:xfrm>
            <a:off x="3294434" y="4166908"/>
            <a:ext cx="5492885" cy="3744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Deloitte/Rabobank adviseren ze mensen en bedrijven over geld. Over geld lenen, belasting betalen en hoe je je geldzaken het beste kunt regelen. </a:t>
            </a:r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383C95E7-AC29-F568-DC93-AEB7280A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4449313" y="2256444"/>
            <a:ext cx="5438053" cy="626701"/>
          </a:xfrm>
        </p:spPr>
        <p:txBody>
          <a:bodyPr/>
          <a:lstStyle/>
          <a:p>
            <a:r>
              <a:rPr lang="nl-NL" dirty="0"/>
              <a:t>[naam gastdocent]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64C9B5C4-5F69-5CA8-7D12-FF36B8BC71F9}"/>
              </a:ext>
            </a:extLst>
          </p:cNvPr>
          <p:cNvSpPr txBox="1">
            <a:spLocks/>
          </p:cNvSpPr>
          <p:nvPr/>
        </p:nvSpPr>
        <p:spPr>
          <a:xfrm rot="60000">
            <a:off x="4384993" y="3225106"/>
            <a:ext cx="5849234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dirty="0"/>
              <a:t>[functie gastdocent]</a:t>
            </a:r>
          </a:p>
        </p:txBody>
      </p:sp>
      <p:pic>
        <p:nvPicPr>
          <p:cNvPr id="6" name="Afbeelding 5" descr="Afbeelding met Lettertype, Graphics, schermopname, ontwerp&#10;&#10;Automatisch gegenereerde beschrijving">
            <a:extLst>
              <a:ext uri="{FF2B5EF4-FFF2-40B4-BE49-F238E27FC236}">
                <a16:creationId xmlns:a16="http://schemas.microsoft.com/office/drawing/2014/main" id="{5399B41E-2160-C206-2352-2CED1BAE2F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517" y="3994939"/>
            <a:ext cx="3614171" cy="1353187"/>
          </a:xfrm>
          <a:prstGeom prst="rect">
            <a:avLst/>
          </a:prstGeom>
        </p:spPr>
      </p:pic>
      <p:pic>
        <p:nvPicPr>
          <p:cNvPr id="5" name="Picture 4" descr="Rabobank - Wikipedia">
            <a:extLst>
              <a:ext uri="{FF2B5EF4-FFF2-40B4-BE49-F238E27FC236}">
                <a16:creationId xmlns:a16="http://schemas.microsoft.com/office/drawing/2014/main" id="{3F0E8E7E-9BD0-1402-2CD1-0E0477CA4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84" y="3902801"/>
            <a:ext cx="952538" cy="1151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5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>
            <a:extLst>
              <a:ext uri="{FF2B5EF4-FFF2-40B4-BE49-F238E27FC236}">
                <a16:creationId xmlns:a16="http://schemas.microsoft.com/office/drawing/2014/main" id="{98ADCA8B-0DF8-8F61-1D5E-E15DE3534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699" y="2523800"/>
            <a:ext cx="6849533" cy="4173334"/>
          </a:xfrm>
          <a:prstGeom prst="rect">
            <a:avLst/>
          </a:prstGeom>
        </p:spPr>
      </p:pic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4EB41820-9D86-0C64-5720-4572D6520D03}"/>
              </a:ext>
            </a:extLst>
          </p:cNvPr>
          <p:cNvSpPr/>
          <p:nvPr/>
        </p:nvSpPr>
        <p:spPr>
          <a:xfrm>
            <a:off x="2046913" y="1778466"/>
            <a:ext cx="8229600" cy="61239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5C581CB-A210-CF70-74E2-71D09C460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028" y="2948875"/>
            <a:ext cx="6274616" cy="3306249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6EE29A19-E009-9DA2-D2C0-C0306541EC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BD5E30E-076E-4195-E876-2CE7C8A9F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413" y="2268423"/>
            <a:ext cx="803654" cy="803654"/>
          </a:xfrm>
          <a:prstGeom prst="rect">
            <a:avLst/>
          </a:prstGeom>
          <a:effectLst>
            <a:outerShdw blurRad="127058" dist="50800" dir="5400000" algn="ctr" rotWithShape="0">
              <a:srgbClr val="000000">
                <a:alpha val="99770"/>
              </a:srgb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4E9F6EE-E0B4-BFBD-EFC7-5B34DC22C8C2}"/>
              </a:ext>
            </a:extLst>
          </p:cNvPr>
          <p:cNvSpPr txBox="1"/>
          <p:nvPr/>
        </p:nvSpPr>
        <p:spPr>
          <a:xfrm>
            <a:off x="2168553" y="1823054"/>
            <a:ext cx="7986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/>
              <a:t>www.nibud.nl</a:t>
            </a:r>
            <a:r>
              <a:rPr lang="nl-NL" sz="2800" dirty="0"/>
              <a:t>/tools/geldtypetest</a:t>
            </a:r>
          </a:p>
        </p:txBody>
      </p:sp>
      <p:pic>
        <p:nvPicPr>
          <p:cNvPr id="21" name="Afbeelding 20" descr="Afbeelding met zwart, duisternis&#10;&#10;Automatisch gegenereerde beschrijving">
            <a:extLst>
              <a:ext uri="{FF2B5EF4-FFF2-40B4-BE49-F238E27FC236}">
                <a16:creationId xmlns:a16="http://schemas.microsoft.com/office/drawing/2014/main" id="{21C8F71F-2CBC-CBE4-9A17-69FD79381C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232" y="1910144"/>
            <a:ext cx="358279" cy="358279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BB3E6E44-33D9-4807-174A-6D8D2F92D20B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7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2C27B32-FA55-37A6-1B44-5432ABAB1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486" y="1250566"/>
            <a:ext cx="7558748" cy="4786235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WELKE KOOP JIJ?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D80BD63-8863-3770-727D-41EC4311CA77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ED6C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58662C10-4C5C-CA7F-89E6-78A4E52296D2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ED6C92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13</a:t>
            </a:r>
          </a:p>
        </p:txBody>
      </p:sp>
    </p:spTree>
    <p:extLst>
      <p:ext uri="{BB962C8B-B14F-4D97-AF65-F5344CB8AC3E}">
        <p14:creationId xmlns:p14="http://schemas.microsoft.com/office/powerpoint/2010/main" val="21793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PRIJSVERSCHILLEN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16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8A7B51F-1C82-5DDE-80F2-3784976E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87" y="1812616"/>
            <a:ext cx="5225497" cy="4331662"/>
          </a:xfrm>
          <a:prstGeom prst="rect">
            <a:avLst/>
          </a:prstGeom>
        </p:spPr>
      </p:pic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EEA5E812-7BD6-2207-E7EE-3D8703F9122F}"/>
              </a:ext>
            </a:extLst>
          </p:cNvPr>
          <p:cNvCxnSpPr/>
          <p:nvPr/>
        </p:nvCxnSpPr>
        <p:spPr>
          <a:xfrm flipH="1">
            <a:off x="7549869" y="3819441"/>
            <a:ext cx="1626499" cy="1051964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C7FB2BD1-E6C5-B0A2-DEA8-401C889DBBCF}"/>
              </a:ext>
            </a:extLst>
          </p:cNvPr>
          <p:cNvCxnSpPr>
            <a:cxnSpLocks/>
          </p:cNvCxnSpPr>
          <p:nvPr/>
        </p:nvCxnSpPr>
        <p:spPr>
          <a:xfrm>
            <a:off x="7549869" y="3819441"/>
            <a:ext cx="1626499" cy="1051964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CB564F22-0D95-D8DB-1364-B8393B664E4D}"/>
              </a:ext>
            </a:extLst>
          </p:cNvPr>
          <p:cNvCxnSpPr>
            <a:cxnSpLocks/>
          </p:cNvCxnSpPr>
          <p:nvPr/>
        </p:nvCxnSpPr>
        <p:spPr>
          <a:xfrm>
            <a:off x="10859511" y="3819441"/>
            <a:ext cx="0" cy="1051964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Ondertitel 1">
            <a:extLst>
              <a:ext uri="{FF2B5EF4-FFF2-40B4-BE49-F238E27FC236}">
                <a16:creationId xmlns:a16="http://schemas.microsoft.com/office/drawing/2014/main" id="{1739E9F0-F1B9-1525-C18C-088FA6F04974}"/>
              </a:ext>
            </a:extLst>
          </p:cNvPr>
          <p:cNvSpPr txBox="1">
            <a:spLocks/>
          </p:cNvSpPr>
          <p:nvPr/>
        </p:nvSpPr>
        <p:spPr>
          <a:xfrm>
            <a:off x="959370" y="2406643"/>
            <a:ext cx="4703856" cy="358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 dirty="0"/>
              <a:t>Kijk maar eens naar deze shirtjes. </a:t>
            </a:r>
            <a:br>
              <a:rPr lang="nl-NL" sz="2000" dirty="0"/>
            </a:br>
            <a:r>
              <a:rPr lang="nl-NL" sz="2000" dirty="0"/>
              <a:t>Wat moeten die ongeveer kosten?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Trek een streep van het shirt naar het prijskaartje.</a:t>
            </a:r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470B8EBD-9205-E9FE-8B30-C7B23D9C800E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E30018"/>
                </a:solidFill>
              </a:rPr>
              <a:t>EEN SHIRTJE SCOREN</a:t>
            </a:r>
          </a:p>
        </p:txBody>
      </p:sp>
      <p:sp>
        <p:nvSpPr>
          <p:cNvPr id="28" name="Rechthoek met diagonaal twee afgeronde hoeken 27">
            <a:extLst>
              <a:ext uri="{FF2B5EF4-FFF2-40B4-BE49-F238E27FC236}">
                <a16:creationId xmlns:a16="http://schemas.microsoft.com/office/drawing/2014/main" id="{4ECE19D9-A110-A6CB-AC4B-B2308B22558D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E30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443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DUUR OF NIET?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16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4"/>
            <a:ext cx="6590497" cy="660798"/>
          </a:xfrm>
        </p:spPr>
        <p:txBody>
          <a:bodyPr>
            <a:normAutofit/>
          </a:bodyPr>
          <a:lstStyle/>
          <a:p>
            <a:r>
              <a:rPr lang="nl-NL" sz="2000" dirty="0"/>
              <a:t>In deze twee flessen zit evenveel cola. Toch is de ene fles duurder dan de andere. Kruis aan hoe dat kan.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E30018"/>
                </a:solidFill>
              </a:rPr>
              <a:t>PROOST!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E300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7D813BB-4730-6E1F-A06E-6153C815FC3F}"/>
              </a:ext>
            </a:extLst>
          </p:cNvPr>
          <p:cNvSpPr/>
          <p:nvPr/>
        </p:nvSpPr>
        <p:spPr>
          <a:xfrm>
            <a:off x="1075711" y="319447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ndertitel 1">
            <a:extLst>
              <a:ext uri="{FF2B5EF4-FFF2-40B4-BE49-F238E27FC236}">
                <a16:creationId xmlns:a16="http://schemas.microsoft.com/office/drawing/2014/main" id="{4E520BAD-141A-8BD8-B6E4-E0C608EFBC77}"/>
              </a:ext>
            </a:extLst>
          </p:cNvPr>
          <p:cNvSpPr txBox="1">
            <a:spLocks/>
          </p:cNvSpPr>
          <p:nvPr/>
        </p:nvSpPr>
        <p:spPr>
          <a:xfrm>
            <a:off x="1461540" y="3194472"/>
            <a:ext cx="6590497" cy="324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De cola zonder merk is in de aanbieding.</a:t>
            </a:r>
          </a:p>
          <a:p>
            <a:r>
              <a:rPr lang="nl-NL" sz="2000" dirty="0"/>
              <a:t>Coca-Cola is een bekend merk en daardoor duurder.</a:t>
            </a:r>
          </a:p>
          <a:p>
            <a:r>
              <a:rPr lang="nl-NL" sz="2000" dirty="0"/>
              <a:t>De merkloze cola is goedkoper, omdat die door </a:t>
            </a:r>
            <a:br>
              <a:rPr lang="nl-NL" sz="2000" dirty="0"/>
            </a:br>
            <a:r>
              <a:rPr lang="nl-NL" sz="2000" dirty="0"/>
              <a:t>veel meer mensen wordt gedronken. </a:t>
            </a:r>
          </a:p>
          <a:p>
            <a:r>
              <a:rPr lang="nl-NL" sz="2000" dirty="0"/>
              <a:t>Coca-Cola is gezonder en daarom is het duurder.</a:t>
            </a:r>
          </a:p>
          <a:p>
            <a:r>
              <a:rPr lang="nl-NL" sz="2000" dirty="0"/>
              <a:t>Mensen vinden Coca-Cola lekkerder en vinden het </a:t>
            </a:r>
            <a:br>
              <a:rPr lang="nl-NL" sz="2000" dirty="0"/>
            </a:br>
            <a:r>
              <a:rPr lang="nl-NL" sz="2000" dirty="0"/>
              <a:t>daarom oké dat het duurder is. 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36496C7-9581-BE9A-FF9D-7612611BC7C5}"/>
              </a:ext>
            </a:extLst>
          </p:cNvPr>
          <p:cNvSpPr/>
          <p:nvPr/>
        </p:nvSpPr>
        <p:spPr>
          <a:xfrm>
            <a:off x="1075711" y="361821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F0CC99C-90E5-B1B8-7F67-4D9B125053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40" y="3624704"/>
            <a:ext cx="275541" cy="286788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70C1E405-7FF7-A1B2-F1BE-DFC234863153}"/>
              </a:ext>
            </a:extLst>
          </p:cNvPr>
          <p:cNvSpPr/>
          <p:nvPr/>
        </p:nvSpPr>
        <p:spPr>
          <a:xfrm>
            <a:off x="1075711" y="404754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956BB27A-252E-6B74-900E-30E87204EC63}"/>
              </a:ext>
            </a:extLst>
          </p:cNvPr>
          <p:cNvSpPr/>
          <p:nvPr/>
        </p:nvSpPr>
        <p:spPr>
          <a:xfrm>
            <a:off x="1075711" y="469431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385AE040-DDBC-D1EA-5DE5-CDF2045266D6}"/>
              </a:ext>
            </a:extLst>
          </p:cNvPr>
          <p:cNvSpPr/>
          <p:nvPr/>
        </p:nvSpPr>
        <p:spPr>
          <a:xfrm>
            <a:off x="1075711" y="512920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A54213CE-6381-22FE-4B7F-18AB0FF7A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340" y="5135694"/>
            <a:ext cx="275541" cy="286788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78BAE2D8-FFB0-604A-A1D6-DE081B6F1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315" y="1580827"/>
            <a:ext cx="6650442" cy="50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0DF5D48-0A71-3C7D-6001-CD61A9550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De volgende gastles is op …. </a:t>
            </a:r>
          </a:p>
          <a:p>
            <a:endParaRPr lang="nl-NL" dirty="0"/>
          </a:p>
          <a:p>
            <a:r>
              <a:rPr lang="nl-NL" dirty="0"/>
              <a:t>Dan gaan we verder met de stof en maken we het examen. </a:t>
            </a:r>
          </a:p>
          <a:p>
            <a:endParaRPr lang="nl-NL" dirty="0"/>
          </a:p>
          <a:p>
            <a:r>
              <a:rPr lang="nl-NL" dirty="0"/>
              <a:t>Jullie kunnen in de tussentijd zelfstandig verder met de opdrachten in het werkboek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99EC95-B399-FCCE-9506-87147E1E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EINDE GASTLES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50910-8485-E971-B5C4-3889874E9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Dank voor jullie aandacht!</a:t>
            </a:r>
          </a:p>
        </p:txBody>
      </p:sp>
      <p:pic>
        <p:nvPicPr>
          <p:cNvPr id="7" name="Afbeelding 12">
            <a:extLst>
              <a:ext uri="{FF2B5EF4-FFF2-40B4-BE49-F238E27FC236}">
                <a16:creationId xmlns:a16="http://schemas.microsoft.com/office/drawing/2014/main" id="{78854E88-6936-9A47-37EF-78397B4B1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3824468" cy="3488988"/>
          </a:xfrm>
          <a:prstGeom prst="rect">
            <a:avLst/>
          </a:prstGeom>
          <a:effectLst>
            <a:outerShdw blurRad="373457" dir="2700000" sx="102883" sy="102883" algn="tl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673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9148FC6-6B10-67F7-14C4-630E6ABB7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In de eerste gastles hebben we de waarde van geld leren kennen.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We hebben het gehad over manieren om te betalen.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/>
              <a:t>Jullie mochten inschatten hoeveel geld een product kost. </a:t>
            </a:r>
          </a:p>
          <a:p>
            <a:endParaRPr lang="nl-NL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BB006-426E-5CB1-6E89-62BFDB6B4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Welkom bij gastles 2</a:t>
            </a:r>
          </a:p>
        </p:txBody>
      </p:sp>
      <p:pic>
        <p:nvPicPr>
          <p:cNvPr id="4" name="Afbeelding 25">
            <a:extLst>
              <a:ext uri="{FF2B5EF4-FFF2-40B4-BE49-F238E27FC236}">
                <a16:creationId xmlns:a16="http://schemas.microsoft.com/office/drawing/2014/main" id="{07926001-848F-5F44-2238-DE7130F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340" y="4693917"/>
            <a:ext cx="2749332" cy="208163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4C963A-B59F-F9B7-74C1-4CF019B9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61" y="4609475"/>
            <a:ext cx="1791727" cy="21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97B1C3BE-413A-F69D-63DA-2936B26F0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89B2955-6FFD-EEB5-7977-F78B9B26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70E8B32C-2BAB-5508-BC94-B05EE615554D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el 2">
            <a:extLst>
              <a:ext uri="{FF2B5EF4-FFF2-40B4-BE49-F238E27FC236}">
                <a16:creationId xmlns:a16="http://schemas.microsoft.com/office/drawing/2014/main" id="{D1298FAA-DC79-F57D-1C2D-84F8635D76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19" name="Tijdelijke aanduiding voor tekst 3">
            <a:extLst>
              <a:ext uri="{FF2B5EF4-FFF2-40B4-BE49-F238E27FC236}">
                <a16:creationId xmlns:a16="http://schemas.microsoft.com/office/drawing/2014/main" id="{84163F39-C48E-6B85-2952-2726FF9DBD26}"/>
              </a:ext>
            </a:extLst>
          </p:cNvPr>
          <p:cNvSpPr txBox="1">
            <a:spLocks/>
          </p:cNvSpPr>
          <p:nvPr/>
        </p:nvSpPr>
        <p:spPr>
          <a:xfrm>
            <a:off x="554401" y="1450800"/>
            <a:ext cx="5744800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LAAT JIJ JE BEÏNVLOEDEN?</a:t>
            </a:r>
          </a:p>
        </p:txBody>
      </p:sp>
      <p:sp>
        <p:nvSpPr>
          <p:cNvPr id="24" name="Ondertitel 5">
            <a:extLst>
              <a:ext uri="{FF2B5EF4-FFF2-40B4-BE49-F238E27FC236}">
                <a16:creationId xmlns:a16="http://schemas.microsoft.com/office/drawing/2014/main" id="{100182EF-BBD8-A8A1-1227-8C0CCBED242C}"/>
              </a:ext>
            </a:extLst>
          </p:cNvPr>
          <p:cNvSpPr txBox="1">
            <a:spLocks/>
          </p:cNvSpPr>
          <p:nvPr/>
        </p:nvSpPr>
        <p:spPr>
          <a:xfrm>
            <a:off x="556436" y="3388882"/>
            <a:ext cx="10974617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EE77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 dirty="0">
                <a:solidFill>
                  <a:srgbClr val="EE77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LAAT JIJ JE WELEENS BEÏNVLOEDEN DOOR </a:t>
            </a:r>
            <a:br>
              <a:rPr lang="nl-NL" sz="4400" b="1" dirty="0">
                <a:solidFill>
                  <a:srgbClr val="EE77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4400" b="1" dirty="0">
                <a:solidFill>
                  <a:srgbClr val="EE77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RECLAME OF YOUTUBERS?</a:t>
            </a:r>
          </a:p>
        </p:txBody>
      </p:sp>
    </p:spTree>
    <p:extLst>
      <p:ext uri="{BB962C8B-B14F-4D97-AF65-F5344CB8AC3E}">
        <p14:creationId xmlns:p14="http://schemas.microsoft.com/office/powerpoint/2010/main" val="6789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E5D81CB0-3E37-28B8-515E-40834E17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pic>
        <p:nvPicPr>
          <p:cNvPr id="7" name="Onlinemedia 4" descr="Bedwing de bling Quiz">
            <a:hlinkClick r:id="" action="ppaction://media"/>
            <a:extLst>
              <a:ext uri="{FF2B5EF4-FFF2-40B4-BE49-F238E27FC236}">
                <a16:creationId xmlns:a16="http://schemas.microsoft.com/office/drawing/2014/main" id="{8A8EEEDB-C48F-6A24-A692-EEE1E3729A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/>
          <a:srcRect l="26" t="1718" r="18" b="1643"/>
          <a:stretch/>
        </p:blipFill>
        <p:spPr>
          <a:xfrm>
            <a:off x="2205547" y="2156712"/>
            <a:ext cx="7780905" cy="42813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E272D671-FDD2-58CA-7E97-A5A194B6C8C8}"/>
              </a:ext>
            </a:extLst>
          </p:cNvPr>
          <p:cNvSpPr txBox="1">
            <a:spLocks/>
          </p:cNvSpPr>
          <p:nvPr/>
        </p:nvSpPr>
        <p:spPr>
          <a:xfrm>
            <a:off x="555968" y="1450800"/>
            <a:ext cx="4106866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BEDWING DE BLING</a:t>
            </a:r>
          </a:p>
        </p:txBody>
      </p:sp>
    </p:spTree>
    <p:extLst>
      <p:ext uri="{BB962C8B-B14F-4D97-AF65-F5344CB8AC3E}">
        <p14:creationId xmlns:p14="http://schemas.microsoft.com/office/powerpoint/2010/main" val="25440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E02C98E5-7186-3B2D-3ED0-5C3D0212B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GELD LENEN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7928D765-960C-458A-A4B2-267E26642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18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6590497" cy="2461493"/>
          </a:xfrm>
        </p:spPr>
        <p:txBody>
          <a:bodyPr>
            <a:normAutofit/>
          </a:bodyPr>
          <a:lstStyle/>
          <a:p>
            <a:r>
              <a:rPr lang="nl-NL" sz="2000" dirty="0"/>
              <a:t>Als je graag iets wilt kopen, maar je hebt het geld er niet voor, dan kun je sparen of lenen.</a:t>
            </a:r>
          </a:p>
          <a:p>
            <a:r>
              <a:rPr lang="nl-NL" sz="2000" dirty="0"/>
              <a:t>Heb jij weleens geld geleend?</a:t>
            </a:r>
          </a:p>
          <a:p>
            <a:r>
              <a:rPr lang="nl-NL" sz="2000" dirty="0"/>
              <a:t>        ja          nee, omdat: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40B6A6"/>
                </a:solidFill>
              </a:rPr>
              <a:t>LENEN OF NIET?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40B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40B6A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8325DE8F-FE51-B1C2-81CF-DADB5C2F939A}"/>
              </a:ext>
            </a:extLst>
          </p:cNvPr>
          <p:cNvSpPr/>
          <p:nvPr/>
        </p:nvSpPr>
        <p:spPr>
          <a:xfrm>
            <a:off x="3567838" y="3539398"/>
            <a:ext cx="3033068" cy="1187216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DFF0E00-4CB1-FAED-552E-8B135FA56393}"/>
              </a:ext>
            </a:extLst>
          </p:cNvPr>
          <p:cNvSpPr/>
          <p:nvPr/>
        </p:nvSpPr>
        <p:spPr>
          <a:xfrm>
            <a:off x="1071795" y="3546893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954A74F-9FD2-EB57-F807-8C8872213C27}"/>
              </a:ext>
            </a:extLst>
          </p:cNvPr>
          <p:cNvSpPr/>
          <p:nvPr/>
        </p:nvSpPr>
        <p:spPr>
          <a:xfrm>
            <a:off x="1757763" y="3546893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40B6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AE40A0E3-DD0D-9EF4-8E35-0D0239467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102" y="2415"/>
            <a:ext cx="4095898" cy="68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025EBB72-16A1-F2FB-16DD-224571C18E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71" y="2210909"/>
            <a:ext cx="10974609" cy="599748"/>
          </a:xfrm>
          <a:prstGeom prst="rect">
            <a:avLst/>
          </a:prstGeom>
        </p:spPr>
      </p:pic>
      <p:sp>
        <p:nvSpPr>
          <p:cNvPr id="14" name="Ondertitel 5">
            <a:extLst>
              <a:ext uri="{FF2B5EF4-FFF2-40B4-BE49-F238E27FC236}">
                <a16:creationId xmlns:a16="http://schemas.microsoft.com/office/drawing/2014/main" id="{78191142-5771-4672-54BA-523C5D134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966" y="3419159"/>
            <a:ext cx="10974617" cy="2376950"/>
          </a:xfrm>
          <a:prstGeom prst="round2DiagRect">
            <a:avLst/>
          </a:prstGeom>
          <a:ln w="38100">
            <a:solidFill>
              <a:srgbClr val="E30018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GELD LENEN IS VRAGEN </a:t>
            </a:r>
          </a:p>
          <a:p>
            <a:pPr algn="ctr"/>
            <a: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OM PROBLEMEN?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4BB0271-39F6-F9BB-A304-C0A1B0C5C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21" name="Titel 2">
            <a:extLst>
              <a:ext uri="{FF2B5EF4-FFF2-40B4-BE49-F238E27FC236}">
                <a16:creationId xmlns:a16="http://schemas.microsoft.com/office/drawing/2014/main" id="{A1BF140B-87FC-5E7E-BBF4-8BBA2C4B81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0" y="560357"/>
            <a:ext cx="7283288" cy="626701"/>
          </a:xfrm>
        </p:spPr>
        <p:txBody>
          <a:bodyPr/>
          <a:lstStyle/>
          <a:p>
            <a:r>
              <a:rPr lang="nl-NL" dirty="0"/>
              <a:t>GEEF JE GELD GOED UIT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0759F2FF-DA7B-BCBF-EA61-5FD51A50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717" y="4157966"/>
            <a:ext cx="7772400" cy="5181600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6EA2DD6F-BC3A-1BDB-F153-6F571A1C1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294" y="-121605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D84B9D-F234-9BBE-84AE-3AE84577D4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439" y="570577"/>
            <a:ext cx="6112097" cy="626701"/>
          </a:xfrm>
        </p:spPr>
        <p:txBody>
          <a:bodyPr/>
          <a:lstStyle/>
          <a:p>
            <a:r>
              <a:rPr lang="nl-NL" dirty="0"/>
              <a:t>WAT WIL JE LIEVER?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3CDE72B6-AC4E-82F8-B1CF-1AC3A8565AD7}"/>
              </a:ext>
            </a:extLst>
          </p:cNvPr>
          <p:cNvSpPr/>
          <p:nvPr/>
        </p:nvSpPr>
        <p:spPr>
          <a:xfrm>
            <a:off x="555967" y="1452665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Veel geld hebben, maar weinig vrienden.</a:t>
            </a: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6ACB052-154C-94B9-7110-29A39C046BDD}"/>
              </a:ext>
            </a:extLst>
          </p:cNvPr>
          <p:cNvSpPr/>
          <p:nvPr/>
        </p:nvSpPr>
        <p:spPr>
          <a:xfrm>
            <a:off x="555967" y="4390419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Weinig geld hebben, maar veel vrienden.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B5797B9-F9E9-BAF6-F795-69A95D476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142" y="1694909"/>
            <a:ext cx="482600" cy="11557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66014D-6477-D83D-8F61-82DEBDDE6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0127" y="4790954"/>
            <a:ext cx="596629" cy="984438"/>
          </a:xfrm>
          <a:prstGeom prst="rect">
            <a:avLst/>
          </a:prstGeom>
        </p:spPr>
      </p:pic>
      <p:pic>
        <p:nvPicPr>
          <p:cNvPr id="2" name="Afbeelding 1" descr="Afbeelding met cirkel, logo, ontwerp&#10;&#10;Automatisch gegenereerde beschrijving">
            <a:extLst>
              <a:ext uri="{FF2B5EF4-FFF2-40B4-BE49-F238E27FC236}">
                <a16:creationId xmlns:a16="http://schemas.microsoft.com/office/drawing/2014/main" id="{B5231808-823A-17C4-039D-A50723656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368" y="3218524"/>
            <a:ext cx="1521602" cy="1521602"/>
          </a:xfrm>
          <a:prstGeom prst="rect">
            <a:avLst/>
          </a:prstGeom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3D45CF8C-9920-8D85-F18D-32579BF18DD8}"/>
              </a:ext>
            </a:extLst>
          </p:cNvPr>
          <p:cNvSpPr txBox="1">
            <a:spLocks/>
          </p:cNvSpPr>
          <p:nvPr/>
        </p:nvSpPr>
        <p:spPr>
          <a:xfrm>
            <a:off x="10322954" y="3304567"/>
            <a:ext cx="1167524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STAAN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7020CEBF-C561-7B49-6873-492A343DA156}"/>
              </a:ext>
            </a:extLst>
          </p:cNvPr>
          <p:cNvSpPr txBox="1">
            <a:spLocks/>
          </p:cNvSpPr>
          <p:nvPr/>
        </p:nvSpPr>
        <p:spPr>
          <a:xfrm rot="-60000">
            <a:off x="10575592" y="3001652"/>
            <a:ext cx="623102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GA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D22CCF26-3E85-2095-9682-D7064F0294D3}"/>
              </a:ext>
            </a:extLst>
          </p:cNvPr>
          <p:cNvSpPr txBox="1">
            <a:spLocks/>
          </p:cNvSpPr>
          <p:nvPr/>
        </p:nvSpPr>
        <p:spPr>
          <a:xfrm>
            <a:off x="10381320" y="6229350"/>
            <a:ext cx="1304842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ZITTEN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DB6B62E2-222D-CFAF-F411-9C445C04C64A}"/>
              </a:ext>
            </a:extLst>
          </p:cNvPr>
          <p:cNvSpPr txBox="1">
            <a:spLocks/>
          </p:cNvSpPr>
          <p:nvPr/>
        </p:nvSpPr>
        <p:spPr>
          <a:xfrm rot="-60000">
            <a:off x="10522131" y="5935890"/>
            <a:ext cx="1025949" cy="306673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BLIJF</a:t>
            </a:r>
          </a:p>
        </p:txBody>
      </p:sp>
    </p:spTree>
    <p:extLst>
      <p:ext uri="{BB962C8B-B14F-4D97-AF65-F5344CB8AC3E}">
        <p14:creationId xmlns:p14="http://schemas.microsoft.com/office/powerpoint/2010/main" val="332494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49FCB4B-0521-51C9-F8CC-ED8EEE868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14779"/>
            <a:ext cx="9845147" cy="64432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3BDF98-C3DF-86E2-12F5-CF06F6CE2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9B54AE-097B-2B74-B44A-C1E5ED888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GELD UITGEVEN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171A84EF-D03B-7D56-A511-A7AFC5C320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VOORUITDENKEN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0E43C4B-68A0-4569-0518-2128B10B66A8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306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fbeelding 39" descr="Afbeelding met persoon, tafel, overdekt, tafelgerei&#10;&#10;Automatisch gegenereerde beschrijving">
            <a:extLst>
              <a:ext uri="{FF2B5EF4-FFF2-40B4-BE49-F238E27FC236}">
                <a16:creationId xmlns:a16="http://schemas.microsoft.com/office/drawing/2014/main" id="{5FE2019F-34CA-336E-1AF7-50A6727D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182741"/>
            <a:ext cx="5097117" cy="3675258"/>
          </a:xfrm>
          <a:prstGeom prst="rect">
            <a:avLst/>
          </a:prstGeom>
        </p:spPr>
      </p:pic>
      <p:sp>
        <p:nvSpPr>
          <p:cNvPr id="6" name="Ondertitel 1">
            <a:extLst>
              <a:ext uri="{FF2B5EF4-FFF2-40B4-BE49-F238E27FC236}">
                <a16:creationId xmlns:a16="http://schemas.microsoft.com/office/drawing/2014/main" id="{634FD8E0-5DB8-CA96-BDF5-D02DE94838B2}"/>
              </a:ext>
            </a:extLst>
          </p:cNvPr>
          <p:cNvSpPr txBox="1">
            <a:spLocks/>
          </p:cNvSpPr>
          <p:nvPr/>
        </p:nvSpPr>
        <p:spPr>
          <a:xfrm>
            <a:off x="5990886" y="2781608"/>
            <a:ext cx="5618627" cy="4332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 dirty="0"/>
              <a:t>...ik dan iets duurs kan kopen wat ik nu niet zomaar    </a:t>
            </a:r>
            <a:br>
              <a:rPr lang="nl-NL" sz="2000" dirty="0"/>
            </a:br>
            <a:r>
              <a:rPr lang="nl-NL" sz="2000" dirty="0"/>
              <a:t>    kan betalen.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...ik dan altijd geld heb om iets lekkers te kopen.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...ik dan geld heb om mijn telefoon te betalen.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...ik geld wil hebben voor later.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...ik niet weet waaraan ik mijn geld moet uitgeven.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...ik graag iets leuks wil doen met mijn</a:t>
            </a:r>
            <a:br>
              <a:rPr lang="nl-NL" sz="2000" dirty="0"/>
            </a:br>
            <a:r>
              <a:rPr lang="nl-NL" sz="2000" dirty="0"/>
              <a:t>    vrienden/vriendinnen.</a:t>
            </a:r>
          </a:p>
          <a:p>
            <a:pPr>
              <a:lnSpc>
                <a:spcPct val="100000"/>
              </a:lnSpc>
            </a:pPr>
            <a:r>
              <a:rPr lang="nl-NL" sz="2000" dirty="0"/>
              <a:t>...ik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POTJE VOL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2"/>
            <a:ext cx="3873109" cy="2177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000" dirty="0"/>
              <a:t>Wat is voor jou de belangrijkste reden om geld te sparen?</a:t>
            </a:r>
            <a:br>
              <a:rPr lang="nl-NL" sz="2000" dirty="0"/>
            </a:br>
            <a:endParaRPr lang="nl-NL" sz="2000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724A8D"/>
                </a:solidFill>
              </a:rPr>
              <a:t>WAAROM ZOU JE SPAREN?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724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724A8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VOORUITDENKEN</a:t>
            </a:r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98A03162-67C7-1A6D-BE49-79C0E810C173}"/>
              </a:ext>
            </a:extLst>
          </p:cNvPr>
          <p:cNvSpPr/>
          <p:nvPr/>
        </p:nvSpPr>
        <p:spPr>
          <a:xfrm>
            <a:off x="6651827" y="5990942"/>
            <a:ext cx="3873110" cy="564594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2CA72699-D46A-DDC8-6868-88084697D29F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21</a:t>
            </a:r>
          </a:p>
        </p:txBody>
      </p:sp>
      <p:sp>
        <p:nvSpPr>
          <p:cNvPr id="30" name="Ondertitel 1">
            <a:extLst>
              <a:ext uri="{FF2B5EF4-FFF2-40B4-BE49-F238E27FC236}">
                <a16:creationId xmlns:a16="http://schemas.microsoft.com/office/drawing/2014/main" id="{217A2E41-194B-708D-354B-68376A73E5AB}"/>
              </a:ext>
            </a:extLst>
          </p:cNvPr>
          <p:cNvSpPr txBox="1">
            <a:spLocks/>
          </p:cNvSpPr>
          <p:nvPr/>
        </p:nvSpPr>
        <p:spPr>
          <a:xfrm>
            <a:off x="5563566" y="2406642"/>
            <a:ext cx="3873109" cy="2177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nl-NL" sz="2000" dirty="0"/>
              <a:t>Ik spaar, omdat…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635B76A2-12BD-C915-1AFA-EAD08A2281A2}"/>
              </a:ext>
            </a:extLst>
          </p:cNvPr>
          <p:cNvSpPr/>
          <p:nvPr/>
        </p:nvSpPr>
        <p:spPr>
          <a:xfrm>
            <a:off x="5686085" y="3551046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AB8295D0-C4E5-8BD0-DC60-2179AD06F2FF}"/>
              </a:ext>
            </a:extLst>
          </p:cNvPr>
          <p:cNvSpPr/>
          <p:nvPr/>
        </p:nvSpPr>
        <p:spPr>
          <a:xfrm>
            <a:off x="5686085" y="397957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11B4E647-EFC4-FCD6-3A22-06F8F6E97D0B}"/>
              </a:ext>
            </a:extLst>
          </p:cNvPr>
          <p:cNvSpPr/>
          <p:nvPr/>
        </p:nvSpPr>
        <p:spPr>
          <a:xfrm>
            <a:off x="5686085" y="4408098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14272408-27D8-9185-D400-3B5BAB0D98B5}"/>
              </a:ext>
            </a:extLst>
          </p:cNvPr>
          <p:cNvSpPr/>
          <p:nvPr/>
        </p:nvSpPr>
        <p:spPr>
          <a:xfrm>
            <a:off x="5686085" y="4836624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60125F18-E738-8E0D-A9DD-558068902016}"/>
              </a:ext>
            </a:extLst>
          </p:cNvPr>
          <p:cNvSpPr/>
          <p:nvPr/>
        </p:nvSpPr>
        <p:spPr>
          <a:xfrm>
            <a:off x="5686085" y="526515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8D12D2BB-87DA-11E8-7A5C-3AEB11427764}"/>
              </a:ext>
            </a:extLst>
          </p:cNvPr>
          <p:cNvSpPr/>
          <p:nvPr/>
        </p:nvSpPr>
        <p:spPr>
          <a:xfrm>
            <a:off x="5686085" y="282982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5643BBAB-5806-3AEA-1A2B-BD08FEC379AA}"/>
              </a:ext>
            </a:extLst>
          </p:cNvPr>
          <p:cNvSpPr/>
          <p:nvPr/>
        </p:nvSpPr>
        <p:spPr>
          <a:xfrm>
            <a:off x="5686085" y="601212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7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KERMISGELD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21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10682733" cy="628487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2000" dirty="0"/>
              <a:t>Levi spaart al zijn zakgeld om een snowboard te kunnen kopen. Maar dan komt de kermis. </a:t>
            </a:r>
            <a:br>
              <a:rPr lang="nl-NL" sz="2000" dirty="0"/>
            </a:br>
            <a:r>
              <a:rPr lang="nl-NL" sz="2000" dirty="0"/>
              <a:t>Hij krijgt van zijn ouders € 15,00 kermisgeld. Zijn vriend </a:t>
            </a:r>
            <a:r>
              <a:rPr lang="nl-NL" sz="2000" dirty="0" err="1"/>
              <a:t>Bodil</a:t>
            </a:r>
            <a:r>
              <a:rPr lang="nl-NL" sz="2000" dirty="0"/>
              <a:t> heeft € 35,00 te besteden op de kermis.</a:t>
            </a:r>
          </a:p>
          <a:p>
            <a:pPr>
              <a:lnSpc>
                <a:spcPct val="120000"/>
              </a:lnSpc>
            </a:pPr>
            <a:r>
              <a:rPr lang="nl-NL" sz="2000" dirty="0"/>
              <a:t>Kruis aan wat jij zou doen als je Levi was:</a:t>
            </a:r>
          </a:p>
          <a:p>
            <a:pPr>
              <a:lnSpc>
                <a:spcPct val="120000"/>
              </a:lnSpc>
            </a:pPr>
            <a:r>
              <a:rPr lang="nl-NL" sz="2000" dirty="0"/>
              <a:t>         Ook het kermisgeld sparen, zodat ik het snowboard eerder kan kopen.</a:t>
            </a:r>
          </a:p>
          <a:p>
            <a:pPr>
              <a:lnSpc>
                <a:spcPct val="120000"/>
              </a:lnSpc>
            </a:pPr>
            <a:r>
              <a:rPr lang="nl-NL" sz="2000" dirty="0"/>
              <a:t>         Mijn € 15,00 uitgeven op de kermis.</a:t>
            </a:r>
          </a:p>
          <a:p>
            <a:pPr>
              <a:lnSpc>
                <a:spcPct val="120000"/>
              </a:lnSpc>
            </a:pPr>
            <a:r>
              <a:rPr lang="nl-NL" sz="2000" dirty="0"/>
              <a:t>         € 20 van mijn rekening halen, zodat ik evenveel kermisgeld heb als </a:t>
            </a:r>
            <a:r>
              <a:rPr lang="nl-NL" sz="2000" dirty="0" err="1"/>
              <a:t>Bodil</a:t>
            </a:r>
            <a:r>
              <a:rPr lang="nl-NL" sz="2000" dirty="0"/>
              <a:t>.</a:t>
            </a:r>
          </a:p>
          <a:p>
            <a:pPr>
              <a:lnSpc>
                <a:spcPct val="120000"/>
              </a:lnSpc>
            </a:pPr>
            <a:r>
              <a:rPr lang="nl-NL" sz="2000" dirty="0"/>
              <a:t>         Iets anders, namelijk: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724A8D"/>
                </a:solidFill>
              </a:rPr>
              <a:t>NAAR DE KERMIS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724A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724A8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724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VOORUITDENKEN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3781212A-081F-20A7-D985-1DECE3F0E755}"/>
              </a:ext>
            </a:extLst>
          </p:cNvPr>
          <p:cNvSpPr/>
          <p:nvPr/>
        </p:nvSpPr>
        <p:spPr>
          <a:xfrm>
            <a:off x="1065739" y="382787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723F5FD-09DA-2B97-8F56-F424FB616581}"/>
              </a:ext>
            </a:extLst>
          </p:cNvPr>
          <p:cNvSpPr/>
          <p:nvPr/>
        </p:nvSpPr>
        <p:spPr>
          <a:xfrm>
            <a:off x="1065739" y="4332342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C358378-B1D1-D23B-D164-7806E84BC260}"/>
              </a:ext>
            </a:extLst>
          </p:cNvPr>
          <p:cNvSpPr/>
          <p:nvPr/>
        </p:nvSpPr>
        <p:spPr>
          <a:xfrm>
            <a:off x="1065739" y="483680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06033D2E-794F-A206-CBEC-0B700A47FDA8}"/>
              </a:ext>
            </a:extLst>
          </p:cNvPr>
          <p:cNvSpPr/>
          <p:nvPr/>
        </p:nvSpPr>
        <p:spPr>
          <a:xfrm>
            <a:off x="1065739" y="534127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197E510C-78C0-2314-34EA-25A2032EB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582" y="3276805"/>
            <a:ext cx="4685665" cy="3120008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F86D0448-75A9-8747-0583-A6CC6FF3FF3F}"/>
              </a:ext>
            </a:extLst>
          </p:cNvPr>
          <p:cNvSpPr/>
          <p:nvPr/>
        </p:nvSpPr>
        <p:spPr>
          <a:xfrm>
            <a:off x="3865826" y="5232523"/>
            <a:ext cx="3873108" cy="564594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4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fbeelding 36">
            <a:extLst>
              <a:ext uri="{FF2B5EF4-FFF2-40B4-BE49-F238E27FC236}">
                <a16:creationId xmlns:a16="http://schemas.microsoft.com/office/drawing/2014/main" id="{925433F9-23BA-1221-68FE-F1D63D756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938" y="4014769"/>
            <a:ext cx="4129062" cy="2863747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TELEFOON KOPEN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22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69" y="2406643"/>
            <a:ext cx="9494237" cy="34904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000" dirty="0"/>
              <a:t>Natuurlijk wil je graag een telefoon. Maar met alleen een toestel ben je er nog niet. </a:t>
            </a:r>
            <a:br>
              <a:rPr lang="nl-NL" sz="2000" dirty="0"/>
            </a:br>
            <a:r>
              <a:rPr lang="nl-NL" sz="2000" dirty="0"/>
              <a:t>Je moet dat ding ook kunnen gebruiken! Dat kun je op verschillende manieren doen. </a:t>
            </a:r>
            <a:br>
              <a:rPr lang="nl-NL" sz="2000" dirty="0"/>
            </a:br>
            <a:r>
              <a:rPr lang="nl-NL" sz="2000" dirty="0"/>
              <a:t>Lees de onderstaande zinnen en geef aan of ze bij prepaid horen of bij een abonnement.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>
                <a:solidFill>
                  <a:srgbClr val="92D050"/>
                </a:solidFill>
              </a:rPr>
              <a:t>TELEFOONKOSTEN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VOORUITDENKEN</a:t>
            </a:r>
          </a:p>
        </p:txBody>
      </p:sp>
      <p:sp>
        <p:nvSpPr>
          <p:cNvPr id="13" name="Ondertitel 1">
            <a:extLst>
              <a:ext uri="{FF2B5EF4-FFF2-40B4-BE49-F238E27FC236}">
                <a16:creationId xmlns:a16="http://schemas.microsoft.com/office/drawing/2014/main" id="{22DCD8F6-7CDC-13B2-3B58-76CBDA10FCBD}"/>
              </a:ext>
            </a:extLst>
          </p:cNvPr>
          <p:cNvSpPr txBox="1">
            <a:spLocks/>
          </p:cNvSpPr>
          <p:nvPr/>
        </p:nvSpPr>
        <p:spPr>
          <a:xfrm>
            <a:off x="2740617" y="3660925"/>
            <a:ext cx="6710765" cy="5195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nl-NL" sz="2000" dirty="0"/>
              <a:t>Je moet achttien zijn om dit af te kunnen sluiten.</a:t>
            </a:r>
          </a:p>
          <a:p>
            <a:pPr algn="ctr">
              <a:lnSpc>
                <a:spcPct val="100000"/>
              </a:lnSpc>
            </a:pPr>
            <a:r>
              <a:rPr lang="nl-NL" sz="2000" dirty="0"/>
              <a:t>Dit is voordeliger als je maar weinig MB’s gebruikt.</a:t>
            </a:r>
          </a:p>
          <a:p>
            <a:pPr algn="ctr">
              <a:lnSpc>
                <a:spcPct val="100000"/>
              </a:lnSpc>
            </a:pPr>
            <a:r>
              <a:rPr lang="nl-NL" sz="2000" dirty="0"/>
              <a:t>Je betaalt een vast bedrag per maand.</a:t>
            </a:r>
          </a:p>
          <a:p>
            <a:pPr algn="ctr">
              <a:lnSpc>
                <a:spcPct val="100000"/>
              </a:lnSpc>
            </a:pPr>
            <a:r>
              <a:rPr lang="nl-NL" sz="2000" dirty="0"/>
              <a:t>Ga je over de afspraak heen, dan moet je vaak flink betalen.</a:t>
            </a:r>
          </a:p>
          <a:p>
            <a:pPr algn="ctr">
              <a:lnSpc>
                <a:spcPct val="100000"/>
              </a:lnSpc>
            </a:pPr>
            <a:r>
              <a:rPr lang="nl-NL" sz="2000" dirty="0"/>
              <a:t>Je betaalt alleen voor wat je gebruikt.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B9F9E7A-7273-5F66-6961-4D3890524B41}"/>
              </a:ext>
            </a:extLst>
          </p:cNvPr>
          <p:cNvSpPr/>
          <p:nvPr/>
        </p:nvSpPr>
        <p:spPr>
          <a:xfrm>
            <a:off x="2478345" y="371501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1557C787-423E-ABF7-9C24-45E19A51B20F}"/>
              </a:ext>
            </a:extLst>
          </p:cNvPr>
          <p:cNvSpPr/>
          <p:nvPr/>
        </p:nvSpPr>
        <p:spPr>
          <a:xfrm>
            <a:off x="2478345" y="414229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ABA16A34-2AC3-A4FB-D184-E33857E9B769}"/>
              </a:ext>
            </a:extLst>
          </p:cNvPr>
          <p:cNvSpPr/>
          <p:nvPr/>
        </p:nvSpPr>
        <p:spPr>
          <a:xfrm>
            <a:off x="2478345" y="456958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B338E4-A4C6-0208-3A0C-3BB48F7262CC}"/>
              </a:ext>
            </a:extLst>
          </p:cNvPr>
          <p:cNvSpPr/>
          <p:nvPr/>
        </p:nvSpPr>
        <p:spPr>
          <a:xfrm>
            <a:off x="2478345" y="499687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F85FF0F-924A-25ED-566C-2997604582CF}"/>
              </a:ext>
            </a:extLst>
          </p:cNvPr>
          <p:cNvSpPr/>
          <p:nvPr/>
        </p:nvSpPr>
        <p:spPr>
          <a:xfrm>
            <a:off x="2478345" y="542416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678A1A9E-4996-5DFF-8C20-A771C1554961}"/>
              </a:ext>
            </a:extLst>
          </p:cNvPr>
          <p:cNvSpPr/>
          <p:nvPr/>
        </p:nvSpPr>
        <p:spPr>
          <a:xfrm>
            <a:off x="9341661" y="371501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EC220BEE-FA82-A0A1-B78B-8F4F8E241AEA}"/>
              </a:ext>
            </a:extLst>
          </p:cNvPr>
          <p:cNvSpPr/>
          <p:nvPr/>
        </p:nvSpPr>
        <p:spPr>
          <a:xfrm>
            <a:off x="9341661" y="4142299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273F939-8F22-01CF-9B94-295EA069FF46}"/>
              </a:ext>
            </a:extLst>
          </p:cNvPr>
          <p:cNvSpPr/>
          <p:nvPr/>
        </p:nvSpPr>
        <p:spPr>
          <a:xfrm>
            <a:off x="9341661" y="4569587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42E66D13-996D-752B-5070-A2996CF62D46}"/>
              </a:ext>
            </a:extLst>
          </p:cNvPr>
          <p:cNvSpPr/>
          <p:nvPr/>
        </p:nvSpPr>
        <p:spPr>
          <a:xfrm>
            <a:off x="9341661" y="4996875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1AB69DEF-4C24-1B28-C425-0942701E15DF}"/>
              </a:ext>
            </a:extLst>
          </p:cNvPr>
          <p:cNvSpPr/>
          <p:nvPr/>
        </p:nvSpPr>
        <p:spPr>
          <a:xfrm>
            <a:off x="9341661" y="5424161"/>
            <a:ext cx="304801" cy="2997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itel 2">
            <a:extLst>
              <a:ext uri="{FF2B5EF4-FFF2-40B4-BE49-F238E27FC236}">
                <a16:creationId xmlns:a16="http://schemas.microsoft.com/office/drawing/2014/main" id="{6CB676C0-C5C1-7297-E22B-0F67375863A9}"/>
              </a:ext>
            </a:extLst>
          </p:cNvPr>
          <p:cNvSpPr txBox="1">
            <a:spLocks/>
          </p:cNvSpPr>
          <p:nvPr/>
        </p:nvSpPr>
        <p:spPr>
          <a:xfrm rot="-60000">
            <a:off x="1061927" y="3527562"/>
            <a:ext cx="1255880" cy="397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prepaid</a:t>
            </a:r>
          </a:p>
        </p:txBody>
      </p:sp>
      <p:sp>
        <p:nvSpPr>
          <p:cNvPr id="29" name="Titel 2">
            <a:extLst>
              <a:ext uri="{FF2B5EF4-FFF2-40B4-BE49-F238E27FC236}">
                <a16:creationId xmlns:a16="http://schemas.microsoft.com/office/drawing/2014/main" id="{AD2C15CC-D9B7-8370-8B28-6D3DF642CAFB}"/>
              </a:ext>
            </a:extLst>
          </p:cNvPr>
          <p:cNvSpPr txBox="1">
            <a:spLocks/>
          </p:cNvSpPr>
          <p:nvPr/>
        </p:nvSpPr>
        <p:spPr>
          <a:xfrm rot="60000">
            <a:off x="9789159" y="3533589"/>
            <a:ext cx="1946691" cy="3971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none" lIns="108000" tIns="72000" rIns="10800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abonnement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1BEA12D9-E823-F46E-5BAA-A32D9E3CD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525" y="3719947"/>
            <a:ext cx="275541" cy="2867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2196B7-A099-8C49-9435-C6D26DE56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344" y="4146150"/>
            <a:ext cx="275541" cy="2867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F2EEDB3-44F5-14E2-5F29-9F44D0A840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525" y="4572354"/>
            <a:ext cx="275541" cy="2867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33CF8ED-633C-156D-BBE3-97D4C309E6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027" y="5006306"/>
            <a:ext cx="275541" cy="2867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1CBC719-D88E-FBF1-0F38-D563E4C30C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344" y="5440259"/>
            <a:ext cx="275541" cy="28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fbeelding 40">
            <a:extLst>
              <a:ext uri="{FF2B5EF4-FFF2-40B4-BE49-F238E27FC236}">
                <a16:creationId xmlns:a16="http://schemas.microsoft.com/office/drawing/2014/main" id="{B443E69C-F49C-C27F-E5A3-174D2899D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2830" y="1235524"/>
            <a:ext cx="9209170" cy="5622476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6F291E-5C03-8F04-99A7-599B8C6E1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TELEFOONREKENING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C7906782-B120-D700-41BF-89CA0AB2CCCE}"/>
              </a:ext>
            </a:extLst>
          </p:cNvPr>
          <p:cNvSpPr txBox="1">
            <a:spLocks/>
          </p:cNvSpPr>
          <p:nvPr/>
        </p:nvSpPr>
        <p:spPr>
          <a:xfrm>
            <a:off x="647646" y="5990942"/>
            <a:ext cx="3429403" cy="3066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23</a:t>
            </a:r>
          </a:p>
        </p:txBody>
      </p:sp>
      <p:sp>
        <p:nvSpPr>
          <p:cNvPr id="9" name="Ondertitel 1">
            <a:extLst>
              <a:ext uri="{FF2B5EF4-FFF2-40B4-BE49-F238E27FC236}">
                <a16:creationId xmlns:a16="http://schemas.microsoft.com/office/drawing/2014/main" id="{814D988B-5A46-4820-0884-7BD7FFA6D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70" y="2406643"/>
            <a:ext cx="3344138" cy="3490462"/>
          </a:xfrm>
        </p:spPr>
        <p:txBody>
          <a:bodyPr>
            <a:normAutofit/>
          </a:bodyPr>
          <a:lstStyle/>
          <a:p>
            <a:r>
              <a:rPr lang="nl-NL" sz="2000" dirty="0"/>
              <a:t>Bekijk deze telefoonrekening en beantwoord de vragen in je werkboek. </a:t>
            </a:r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9623106E-F331-8FCC-C3EA-B3DA7AECCAA1}"/>
              </a:ext>
            </a:extLst>
          </p:cNvPr>
          <p:cNvSpPr txBox="1">
            <a:spLocks/>
          </p:cNvSpPr>
          <p:nvPr/>
        </p:nvSpPr>
        <p:spPr>
          <a:xfrm>
            <a:off x="959370" y="2018993"/>
            <a:ext cx="10112033" cy="51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>
                <a:solidFill>
                  <a:srgbClr val="92D050"/>
                </a:solidFill>
              </a:rPr>
              <a:t>BUITEN JE </a:t>
            </a:r>
            <a:r>
              <a:rPr lang="nl-NL" sz="2000" dirty="0">
                <a:solidFill>
                  <a:srgbClr val="92D050"/>
                </a:solidFill>
              </a:rPr>
              <a:t>BUNDEL?</a:t>
            </a:r>
          </a:p>
        </p:txBody>
      </p:sp>
      <p:sp>
        <p:nvSpPr>
          <p:cNvPr id="5" name="Rechthoek met diagonaal twee afgeronde hoeken 4">
            <a:extLst>
              <a:ext uri="{FF2B5EF4-FFF2-40B4-BE49-F238E27FC236}">
                <a16:creationId xmlns:a16="http://schemas.microsoft.com/office/drawing/2014/main" id="{2FADF810-E375-A398-7882-41072C6BEE6B}"/>
              </a:ext>
            </a:extLst>
          </p:cNvPr>
          <p:cNvSpPr/>
          <p:nvPr/>
        </p:nvSpPr>
        <p:spPr>
          <a:xfrm>
            <a:off x="647646" y="2066698"/>
            <a:ext cx="311724" cy="306673"/>
          </a:xfrm>
          <a:prstGeom prst="round2DiagRect">
            <a:avLst>
              <a:gd name="adj1" fmla="val 2441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92D0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92BEF2D-521E-80E6-DB61-9966A520ED3F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7B9CAD93-F89C-10C7-CD00-16DD38C7F4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347" y="563075"/>
            <a:ext cx="5247963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VOORUITDENKEN</a:t>
            </a:r>
          </a:p>
        </p:txBody>
      </p:sp>
    </p:spTree>
    <p:extLst>
      <p:ext uri="{BB962C8B-B14F-4D97-AF65-F5344CB8AC3E}">
        <p14:creationId xmlns:p14="http://schemas.microsoft.com/office/powerpoint/2010/main" val="17389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31D45F2-0244-EDE3-6AD7-D0C0F9F39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8"/>
          <a:stretch/>
        </p:blipFill>
        <p:spPr>
          <a:xfrm>
            <a:off x="0" y="-93133"/>
            <a:ext cx="12192000" cy="69511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2F2DF8A-409C-6285-D0D2-946CF5A98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37CB28-2CC1-672B-0566-D0ED73BD9C16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9B54AE-097B-2B74-B44A-C1E5ED888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450800"/>
            <a:ext cx="3755641" cy="414694"/>
          </a:xfr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/>
          <a:lstStyle/>
          <a:p>
            <a:r>
              <a:rPr lang="nl-NL" dirty="0"/>
              <a:t>POEN VERDIENEN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5DF2CD-5BB8-8F7A-4836-34CEEA169E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5" y="560990"/>
            <a:ext cx="7210684" cy="626701"/>
          </a:xfrm>
        </p:spPr>
        <p:txBody>
          <a:bodyPr/>
          <a:lstStyle/>
          <a:p>
            <a:r>
              <a:rPr lang="nl-NL" dirty="0"/>
              <a:t>HOE KOM JE AAN GELD?</a:t>
            </a:r>
          </a:p>
        </p:txBody>
      </p:sp>
    </p:spTree>
    <p:extLst>
      <p:ext uri="{BB962C8B-B14F-4D97-AF65-F5344CB8AC3E}">
        <p14:creationId xmlns:p14="http://schemas.microsoft.com/office/powerpoint/2010/main" val="2521758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E272D671-FDD2-58CA-7E97-A5A194B6C8C8}"/>
              </a:ext>
            </a:extLst>
          </p:cNvPr>
          <p:cNvSpPr txBox="1">
            <a:spLocks/>
          </p:cNvSpPr>
          <p:nvPr/>
        </p:nvSpPr>
        <p:spPr>
          <a:xfrm>
            <a:off x="555967" y="1450800"/>
            <a:ext cx="7402699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MANIEREN OM GELD TE VERDIENEN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37BB325E-4067-F307-7536-5E7CB0A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61355" y="560990"/>
            <a:ext cx="7210684" cy="626701"/>
          </a:xfrm>
        </p:spPr>
        <p:txBody>
          <a:bodyPr/>
          <a:lstStyle/>
          <a:p>
            <a:r>
              <a:rPr lang="nl-NL" dirty="0"/>
              <a:t>HOE KOM JE AAN GELD?</a:t>
            </a:r>
          </a:p>
        </p:txBody>
      </p:sp>
      <p:pic>
        <p:nvPicPr>
          <p:cNvPr id="15" name="Onlinemedia 13" descr="Zelf geld verdienen">
            <a:hlinkClick r:id="" action="ppaction://media"/>
            <a:extLst>
              <a:ext uri="{FF2B5EF4-FFF2-40B4-BE49-F238E27FC236}">
                <a16:creationId xmlns:a16="http://schemas.microsoft.com/office/drawing/2014/main" id="{E0046CF1-AB52-2761-1073-E22CAA7C85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01600" y="2166668"/>
            <a:ext cx="7780905" cy="43962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14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6F6BC2-A47B-FF23-22F5-001839FF7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44074DB-0C30-4A98-A635-0553A8652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12000" cy="8636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3349D6C3-7151-D96F-7751-05B2DE70CB4D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E300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2EC21FAB-E35A-6EA3-D381-B78822639E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355" y="560990"/>
            <a:ext cx="7210684" cy="626701"/>
          </a:xfrm>
        </p:spPr>
        <p:txBody>
          <a:bodyPr/>
          <a:lstStyle/>
          <a:p>
            <a:r>
              <a:rPr lang="nl-NL" dirty="0"/>
              <a:t>HOE KOM JE AAN GELD?</a:t>
            </a:r>
          </a:p>
        </p:txBody>
      </p:sp>
      <p:sp>
        <p:nvSpPr>
          <p:cNvPr id="10" name="Ondertitel 5">
            <a:extLst>
              <a:ext uri="{FF2B5EF4-FFF2-40B4-BE49-F238E27FC236}">
                <a16:creationId xmlns:a16="http://schemas.microsoft.com/office/drawing/2014/main" id="{E66467BB-5D1D-1C9B-ED66-37151B45A245}"/>
              </a:ext>
            </a:extLst>
          </p:cNvPr>
          <p:cNvSpPr txBox="1">
            <a:spLocks/>
          </p:cNvSpPr>
          <p:nvPr/>
        </p:nvSpPr>
        <p:spPr>
          <a:xfrm>
            <a:off x="556436" y="2620914"/>
            <a:ext cx="10974617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E3001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MAAKT GELD GELUKKIG?</a:t>
            </a:r>
          </a:p>
        </p:txBody>
      </p:sp>
    </p:spTree>
    <p:extLst>
      <p:ext uri="{BB962C8B-B14F-4D97-AF65-F5344CB8AC3E}">
        <p14:creationId xmlns:p14="http://schemas.microsoft.com/office/powerpoint/2010/main" val="1614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752D35-CB1A-BBAD-7F08-5D6E95F3C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3"/>
            <a:ext cx="12286099" cy="69083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45E1405-B03F-865A-96ED-48F778CCB6E9}"/>
              </a:ext>
            </a:extLst>
          </p:cNvPr>
          <p:cNvSpPr/>
          <p:nvPr/>
        </p:nvSpPr>
        <p:spPr>
          <a:xfrm>
            <a:off x="-1" y="1520982"/>
            <a:ext cx="12286099" cy="392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2E31198-0E14-2C27-748A-547D4B7A5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4710" y="80919"/>
            <a:ext cx="8159851" cy="7444075"/>
          </a:xfrm>
          <a:prstGeom prst="rect">
            <a:avLst/>
          </a:prstGeom>
          <a:effectLst>
            <a:outerShdw blurRad="373457" dir="2700000" sx="102883" sy="102883" algn="tl" rotWithShape="0">
              <a:prstClr val="black">
                <a:alpha val="68000"/>
              </a:prstClr>
            </a:outerShdw>
          </a:effectLst>
        </p:spPr>
      </p:pic>
      <p:sp>
        <p:nvSpPr>
          <p:cNvPr id="2" name="Ondertitel 5">
            <a:extLst>
              <a:ext uri="{FF2B5EF4-FFF2-40B4-BE49-F238E27FC236}">
                <a16:creationId xmlns:a16="http://schemas.microsoft.com/office/drawing/2014/main" id="{E6B71A5E-5873-69DF-6BB0-3D703BC7F3EA}"/>
              </a:ext>
            </a:extLst>
          </p:cNvPr>
          <p:cNvSpPr txBox="1">
            <a:spLocks/>
          </p:cNvSpPr>
          <p:nvPr/>
        </p:nvSpPr>
        <p:spPr>
          <a:xfrm>
            <a:off x="5943600" y="2119807"/>
            <a:ext cx="6100996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DOE DE GELDTEST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B88C5D-2E97-848F-DC5E-268168C3F5F1}"/>
              </a:ext>
            </a:extLst>
          </p:cNvPr>
          <p:cNvSpPr txBox="1">
            <a:spLocks/>
          </p:cNvSpPr>
          <p:nvPr/>
        </p:nvSpPr>
        <p:spPr>
          <a:xfrm>
            <a:off x="7355745" y="4766468"/>
            <a:ext cx="3429403" cy="3066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WERKBOEK PAGINA 30</a:t>
            </a:r>
          </a:p>
        </p:txBody>
      </p:sp>
    </p:spTree>
    <p:extLst>
      <p:ext uri="{BB962C8B-B14F-4D97-AF65-F5344CB8AC3E}">
        <p14:creationId xmlns:p14="http://schemas.microsoft.com/office/powerpoint/2010/main" val="33816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0CF7-F070-D01E-1FA3-C4A8AFBAC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7" y="1141187"/>
            <a:ext cx="10112033" cy="558412"/>
          </a:xfrm>
        </p:spPr>
        <p:txBody>
          <a:bodyPr/>
          <a:lstStyle/>
          <a:p>
            <a:r>
              <a:rPr lang="nl-NL" dirty="0"/>
              <a:t>Vraag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32533-733A-CB6D-C63F-A43783FE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26848"/>
            <a:ext cx="4901839" cy="2443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3BB81-5CE1-17FC-6AE6-93A3F549D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784" y="1761343"/>
            <a:ext cx="2989666" cy="49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D84B9D-F234-9BBE-84AE-3AE84577D4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439" y="570577"/>
            <a:ext cx="6112097" cy="626701"/>
          </a:xfrm>
        </p:spPr>
        <p:txBody>
          <a:bodyPr/>
          <a:lstStyle/>
          <a:p>
            <a:r>
              <a:rPr lang="nl-NL" dirty="0"/>
              <a:t>WAT WIL JE LIEVER?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3CDE72B6-AC4E-82F8-B1CF-1AC3A8565AD7}"/>
              </a:ext>
            </a:extLst>
          </p:cNvPr>
          <p:cNvSpPr/>
          <p:nvPr/>
        </p:nvSpPr>
        <p:spPr>
          <a:xfrm>
            <a:off x="555967" y="1452665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Altijd je geld tot </a:t>
            </a:r>
          </a:p>
          <a:p>
            <a:pPr algn="ctr"/>
            <a:r>
              <a:rPr lang="nl-NL" sz="4000" dirty="0">
                <a:solidFill>
                  <a:schemeClr val="tx1"/>
                </a:solidFill>
              </a:rPr>
              <a:t>de laatste cent uitgeven.</a:t>
            </a: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6ACB052-154C-94B9-7110-29A39C046BDD}"/>
              </a:ext>
            </a:extLst>
          </p:cNvPr>
          <p:cNvSpPr/>
          <p:nvPr/>
        </p:nvSpPr>
        <p:spPr>
          <a:xfrm>
            <a:off x="555967" y="4390419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Zoveel mogelijk geld sparen.</a:t>
            </a:r>
          </a:p>
        </p:txBody>
      </p:sp>
      <p:pic>
        <p:nvPicPr>
          <p:cNvPr id="9" name="Afbeelding 8" descr="Afbeelding met cirkel, logo, ontwerp&#10;&#10;Automatisch gegenereerde beschrijving">
            <a:extLst>
              <a:ext uri="{FF2B5EF4-FFF2-40B4-BE49-F238E27FC236}">
                <a16:creationId xmlns:a16="http://schemas.microsoft.com/office/drawing/2014/main" id="{58C8BF26-B363-BE46-5CF0-1380DA85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368" y="3218524"/>
            <a:ext cx="1521602" cy="152160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03A2D34-C3C3-C3CB-8445-77D8D4EA7AAB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6FEDF6-D1B9-AA55-F838-82925C515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142" y="1694909"/>
            <a:ext cx="482600" cy="1155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09BA63-9D10-5F1D-E2DB-1122AC2F5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0127" y="4790954"/>
            <a:ext cx="596629" cy="984438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DD953D9D-AFD3-9C3E-327B-87DD5C024FEF}"/>
              </a:ext>
            </a:extLst>
          </p:cNvPr>
          <p:cNvSpPr txBox="1">
            <a:spLocks/>
          </p:cNvSpPr>
          <p:nvPr/>
        </p:nvSpPr>
        <p:spPr>
          <a:xfrm>
            <a:off x="10322954" y="3304567"/>
            <a:ext cx="1167524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STAAN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8A656CA9-E66C-7586-2425-2A09F9730D1F}"/>
              </a:ext>
            </a:extLst>
          </p:cNvPr>
          <p:cNvSpPr txBox="1">
            <a:spLocks/>
          </p:cNvSpPr>
          <p:nvPr/>
        </p:nvSpPr>
        <p:spPr>
          <a:xfrm rot="-60000">
            <a:off x="10575592" y="3001652"/>
            <a:ext cx="623102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GA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DF0D5B71-9B79-ACE6-0A21-F8075F164D9C}"/>
              </a:ext>
            </a:extLst>
          </p:cNvPr>
          <p:cNvSpPr txBox="1">
            <a:spLocks/>
          </p:cNvSpPr>
          <p:nvPr/>
        </p:nvSpPr>
        <p:spPr>
          <a:xfrm>
            <a:off x="10381320" y="6229350"/>
            <a:ext cx="1304842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ZITTEN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C560A5FE-0E7E-39E7-0AED-70914FD170D2}"/>
              </a:ext>
            </a:extLst>
          </p:cNvPr>
          <p:cNvSpPr txBox="1">
            <a:spLocks/>
          </p:cNvSpPr>
          <p:nvPr/>
        </p:nvSpPr>
        <p:spPr>
          <a:xfrm rot="-60000">
            <a:off x="10522131" y="5935890"/>
            <a:ext cx="1025949" cy="3066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BLIJF</a:t>
            </a:r>
          </a:p>
        </p:txBody>
      </p:sp>
    </p:spTree>
    <p:extLst>
      <p:ext uri="{BB962C8B-B14F-4D97-AF65-F5344CB8AC3E}">
        <p14:creationId xmlns:p14="http://schemas.microsoft.com/office/powerpoint/2010/main" val="40058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F1F00-E382-5057-6D1E-F107485AB6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Vraag 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0B8B6-FA19-1D6F-1B78-AEB364214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26" y="2244151"/>
            <a:ext cx="5699251" cy="3347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B3BBA6-8C5F-C570-EED7-143697C2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759" y="2304738"/>
            <a:ext cx="36004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A8D57-4E81-9D22-3DB0-CD5A1E3E82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66" y="1007088"/>
            <a:ext cx="10112033" cy="558412"/>
          </a:xfrm>
        </p:spPr>
        <p:txBody>
          <a:bodyPr/>
          <a:lstStyle/>
          <a:p>
            <a:r>
              <a:rPr lang="nl-NL" dirty="0"/>
              <a:t>Vraag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5BDA8-252D-29DC-FDF3-79DDB82C5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3"/>
          <a:stretch/>
        </p:blipFill>
        <p:spPr>
          <a:xfrm>
            <a:off x="631539" y="1599228"/>
            <a:ext cx="4036325" cy="4939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6333E9-5639-764D-02A1-37BD96080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24" y="1672496"/>
            <a:ext cx="4575514" cy="44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5050D-E1FF-62AC-427E-0C4043363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Vraag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6F338-EEB9-363F-52A4-6D9C34B0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67" y="2097651"/>
            <a:ext cx="3867502" cy="4457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1A4BB-4529-6E9B-5B7D-283B0ED32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081" y="3173697"/>
            <a:ext cx="3248322" cy="20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3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81095-6AED-BDEB-2514-9BBF8877B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Vraag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46B67-949C-E72E-7565-ACB7A2AC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40" y="2449876"/>
            <a:ext cx="4695825" cy="275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AC2F9-BD11-25AA-6731-DEE18835B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635" y="2449876"/>
            <a:ext cx="4029521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6A6C6-008C-6248-7F46-C46F50005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Vraag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BC0BC-3B56-7DF3-D1D4-286727FEC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04" b="5765"/>
          <a:stretch/>
        </p:blipFill>
        <p:spPr>
          <a:xfrm>
            <a:off x="614987" y="2267083"/>
            <a:ext cx="5133741" cy="2020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FACC0-96C5-58BB-0BF4-BB2E94B4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135" y="1966912"/>
            <a:ext cx="35337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837EC-1053-2C40-4473-78D02938B8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974" y="1239435"/>
            <a:ext cx="10112033" cy="558412"/>
          </a:xfrm>
        </p:spPr>
        <p:txBody>
          <a:bodyPr/>
          <a:lstStyle/>
          <a:p>
            <a:r>
              <a:rPr lang="nl-NL" dirty="0"/>
              <a:t>Vraag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B02BE-C798-4222-9D99-0CF059FFB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82" t="2175" r="782" b="1119"/>
          <a:stretch/>
        </p:blipFill>
        <p:spPr>
          <a:xfrm>
            <a:off x="634974" y="1921516"/>
            <a:ext cx="4791075" cy="4706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2DC1DC-3DBF-E200-783F-D547B460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701" y="1851626"/>
            <a:ext cx="4576788" cy="47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8846F-782E-35B2-C4FB-86780678A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Vraag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4D5668-3842-93DD-42E4-5A640D459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08" y="2229710"/>
            <a:ext cx="4238625" cy="3667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1E631A-2FB3-B531-507D-D054736C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669" y="1953486"/>
            <a:ext cx="35909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752D35-CB1A-BBAD-7F08-5D6E95F3C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83"/>
            <a:ext cx="12286099" cy="690834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445E1405-B03F-865A-96ED-48F778CCB6E9}"/>
              </a:ext>
            </a:extLst>
          </p:cNvPr>
          <p:cNvSpPr/>
          <p:nvPr/>
        </p:nvSpPr>
        <p:spPr>
          <a:xfrm>
            <a:off x="-1" y="1520982"/>
            <a:ext cx="12286099" cy="3929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D5C769D-DA25-3F15-74D3-D7B145F8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6986">
            <a:off x="7324230" y="1502009"/>
            <a:ext cx="3125461" cy="4440056"/>
          </a:xfrm>
          <a:prstGeom prst="rect">
            <a:avLst/>
          </a:prstGeom>
          <a:effectLst>
            <a:outerShdw blurRad="171189" dist="137217" dir="2700000" sx="99084" sy="99084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Afbeelding 12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12E31198-0E14-2C27-748A-547D4B7A5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23" y="0"/>
            <a:ext cx="8159851" cy="7444075"/>
          </a:xfrm>
          <a:prstGeom prst="rect">
            <a:avLst/>
          </a:prstGeom>
          <a:effectLst>
            <a:outerShdw blurRad="373457" dir="2700000" sx="102883" sy="102883" algn="tl" rotWithShape="0">
              <a:prstClr val="black">
                <a:alpha val="6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7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D84B9D-F234-9BBE-84AE-3AE84577D4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61439" y="570577"/>
            <a:ext cx="6112097" cy="626701"/>
          </a:xfrm>
        </p:spPr>
        <p:txBody>
          <a:bodyPr/>
          <a:lstStyle/>
          <a:p>
            <a:r>
              <a:rPr lang="nl-NL" dirty="0"/>
              <a:t>WAT WIL JE LIEVER?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3CDE72B6-AC4E-82F8-B1CF-1AC3A8565AD7}"/>
              </a:ext>
            </a:extLst>
          </p:cNvPr>
          <p:cNvSpPr/>
          <p:nvPr/>
        </p:nvSpPr>
        <p:spPr>
          <a:xfrm>
            <a:off x="555967" y="1452665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Iets nieuws kopen.</a:t>
            </a: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6ACB052-154C-94B9-7110-29A39C046BDD}"/>
              </a:ext>
            </a:extLst>
          </p:cNvPr>
          <p:cNvSpPr/>
          <p:nvPr/>
        </p:nvSpPr>
        <p:spPr>
          <a:xfrm>
            <a:off x="555967" y="4390419"/>
            <a:ext cx="11071829" cy="2029837"/>
          </a:xfrm>
          <a:prstGeom prst="roundRect">
            <a:avLst>
              <a:gd name="adj" fmla="val 652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Iets tweedehands kopen.</a:t>
            </a:r>
          </a:p>
        </p:txBody>
      </p:sp>
      <p:pic>
        <p:nvPicPr>
          <p:cNvPr id="9" name="Afbeelding 8" descr="Afbeelding met cirkel, logo, ontwerp&#10;&#10;Automatisch gegenereerde beschrijving">
            <a:extLst>
              <a:ext uri="{FF2B5EF4-FFF2-40B4-BE49-F238E27FC236}">
                <a16:creationId xmlns:a16="http://schemas.microsoft.com/office/drawing/2014/main" id="{58C8BF26-B363-BE46-5CF0-1380DA857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368" y="3218524"/>
            <a:ext cx="1521602" cy="152160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796298F-4C40-2BE3-3B1E-1AB82157CD28}"/>
              </a:ext>
            </a:extLst>
          </p:cNvPr>
          <p:cNvSpPr/>
          <p:nvPr/>
        </p:nvSpPr>
        <p:spPr>
          <a:xfrm>
            <a:off x="0" y="863600"/>
            <a:ext cx="328612" cy="1008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CFB15F-76AE-752C-5F74-AEA35BD0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142" y="1694909"/>
            <a:ext cx="482600" cy="11557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4FF7917-354E-A2D8-D2EF-19928BFBD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0127" y="4790954"/>
            <a:ext cx="596629" cy="984438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E5972FAA-281C-82B0-308B-6E96D2498890}"/>
              </a:ext>
            </a:extLst>
          </p:cNvPr>
          <p:cNvSpPr txBox="1">
            <a:spLocks/>
          </p:cNvSpPr>
          <p:nvPr/>
        </p:nvSpPr>
        <p:spPr>
          <a:xfrm>
            <a:off x="10322954" y="3304567"/>
            <a:ext cx="1167524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STAAN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5DBD5B68-921D-F20D-1340-DBA65096A0AA}"/>
              </a:ext>
            </a:extLst>
          </p:cNvPr>
          <p:cNvSpPr txBox="1">
            <a:spLocks/>
          </p:cNvSpPr>
          <p:nvPr/>
        </p:nvSpPr>
        <p:spPr>
          <a:xfrm rot="-60000">
            <a:off x="10575592" y="3001652"/>
            <a:ext cx="623102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GA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0339CD8-1F56-D449-9A6E-68C2E05DEE46}"/>
              </a:ext>
            </a:extLst>
          </p:cNvPr>
          <p:cNvSpPr txBox="1">
            <a:spLocks/>
          </p:cNvSpPr>
          <p:nvPr/>
        </p:nvSpPr>
        <p:spPr>
          <a:xfrm>
            <a:off x="10381320" y="6229350"/>
            <a:ext cx="1304842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ZITTEN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194B0556-AE36-3261-E001-079FEA583BC1}"/>
              </a:ext>
            </a:extLst>
          </p:cNvPr>
          <p:cNvSpPr txBox="1">
            <a:spLocks/>
          </p:cNvSpPr>
          <p:nvPr/>
        </p:nvSpPr>
        <p:spPr>
          <a:xfrm rot="-60000">
            <a:off x="10522131" y="5935890"/>
            <a:ext cx="1025949" cy="3066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none" lIns="108000" tIns="36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sz="2000" dirty="0"/>
              <a:t>BLIJF</a:t>
            </a:r>
          </a:p>
        </p:txBody>
      </p:sp>
    </p:spTree>
    <p:extLst>
      <p:ext uri="{BB962C8B-B14F-4D97-AF65-F5344CB8AC3E}">
        <p14:creationId xmlns:p14="http://schemas.microsoft.com/office/powerpoint/2010/main" val="41922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092411C-4AF9-FA61-FD6B-975F953DD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13" y="1250566"/>
            <a:ext cx="11177943" cy="4761127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D5028486-D822-3CA3-8F7F-D97F4E69800C}"/>
              </a:ext>
            </a:extLst>
          </p:cNvPr>
          <p:cNvSpPr txBox="1">
            <a:spLocks/>
          </p:cNvSpPr>
          <p:nvPr/>
        </p:nvSpPr>
        <p:spPr>
          <a:xfrm rot="21408092">
            <a:off x="2016682" y="3239990"/>
            <a:ext cx="2511916" cy="69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none" lIns="108000" tIns="72000" rIns="108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dirty="0"/>
              <a:t>GELD IS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6A65D217-1989-F2E0-4638-8678D5F049F1}"/>
              </a:ext>
            </a:extLst>
          </p:cNvPr>
          <p:cNvSpPr txBox="1">
            <a:spLocks/>
          </p:cNvSpPr>
          <p:nvPr/>
        </p:nvSpPr>
        <p:spPr>
          <a:xfrm rot="179421">
            <a:off x="1273124" y="4005670"/>
            <a:ext cx="4386849" cy="6931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lIns="108000" tIns="72000" rIns="10800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 dirty="0"/>
              <a:t>MAAR PAPIER!</a:t>
            </a:r>
          </a:p>
        </p:txBody>
      </p:sp>
      <p:sp>
        <p:nvSpPr>
          <p:cNvPr id="14" name="Ondertitel 5">
            <a:extLst>
              <a:ext uri="{FF2B5EF4-FFF2-40B4-BE49-F238E27FC236}">
                <a16:creationId xmlns:a16="http://schemas.microsoft.com/office/drawing/2014/main" id="{9BB21667-85AB-B98C-20A8-DED05B9F40C0}"/>
              </a:ext>
            </a:extLst>
          </p:cNvPr>
          <p:cNvSpPr txBox="1">
            <a:spLocks/>
          </p:cNvSpPr>
          <p:nvPr/>
        </p:nvSpPr>
        <p:spPr>
          <a:xfrm>
            <a:off x="556436" y="2620914"/>
            <a:ext cx="10974617" cy="23769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E30018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WAAROM HEEFT GELD </a:t>
            </a:r>
            <a:b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TOCH WAARDE, OOK AL IS </a:t>
            </a:r>
            <a:b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HET MAAR PAPIER?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1218B0BC-356E-4D17-DFC9-9EF5FE886C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</p:spTree>
    <p:extLst>
      <p:ext uri="{BB962C8B-B14F-4D97-AF65-F5344CB8AC3E}">
        <p14:creationId xmlns:p14="http://schemas.microsoft.com/office/powerpoint/2010/main" val="8241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D2CC71F-6240-F747-BFDE-D38790A285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069" y="5278876"/>
            <a:ext cx="1134083" cy="1134083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F5EE4B95-17D8-5AF7-5C5F-215C255343D0}"/>
              </a:ext>
            </a:extLst>
          </p:cNvPr>
          <p:cNvSpPr txBox="1">
            <a:spLocks/>
          </p:cNvSpPr>
          <p:nvPr/>
        </p:nvSpPr>
        <p:spPr>
          <a:xfrm rot="-60000">
            <a:off x="549038" y="527800"/>
            <a:ext cx="9290385" cy="626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108000" tIns="72000" rIns="10800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nl-NL"/>
              <a:t>DE WAARDE VAN GELD KENNEN</a:t>
            </a:r>
            <a:endParaRPr lang="nl-NL" dirty="0"/>
          </a:p>
        </p:txBody>
      </p:sp>
      <p:pic>
        <p:nvPicPr>
          <p:cNvPr id="2" name="Onlinemedia 5" descr="Groep 6 De geschiedenis van het geld">
            <a:hlinkClick r:id="" action="ppaction://media"/>
            <a:extLst>
              <a:ext uri="{FF2B5EF4-FFF2-40B4-BE49-F238E27FC236}">
                <a16:creationId xmlns:a16="http://schemas.microsoft.com/office/drawing/2014/main" id="{33293402-CBD1-0CBC-A698-FF071BB922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86000" y="2186724"/>
            <a:ext cx="7620000" cy="4305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D329E8-DB37-E7BA-09CD-C2EC1D744010}"/>
              </a:ext>
            </a:extLst>
          </p:cNvPr>
          <p:cNvSpPr txBox="1">
            <a:spLocks/>
          </p:cNvSpPr>
          <p:nvPr/>
        </p:nvSpPr>
        <p:spPr>
          <a:xfrm>
            <a:off x="555968" y="1450800"/>
            <a:ext cx="6928790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DE GESCHIEDENIS VAN HET GELD</a:t>
            </a:r>
          </a:p>
        </p:txBody>
      </p:sp>
    </p:spTree>
    <p:extLst>
      <p:ext uri="{BB962C8B-B14F-4D97-AF65-F5344CB8AC3E}">
        <p14:creationId xmlns:p14="http://schemas.microsoft.com/office/powerpoint/2010/main" val="29379208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294E27D8-B1A1-E972-E5A2-30C1530DE0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70" y="2210909"/>
            <a:ext cx="10974609" cy="599748"/>
          </a:xfrm>
          <a:prstGeom prst="rect">
            <a:avLst/>
          </a:prstGeom>
        </p:spPr>
      </p:pic>
      <p:sp>
        <p:nvSpPr>
          <p:cNvPr id="6" name="Ondertitel 5">
            <a:extLst>
              <a:ext uri="{FF2B5EF4-FFF2-40B4-BE49-F238E27FC236}">
                <a16:creationId xmlns:a16="http://schemas.microsoft.com/office/drawing/2014/main" id="{CDE8EFC4-0CB6-1336-0A5B-73C93A2C4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966" y="3419159"/>
            <a:ext cx="10974617" cy="2376950"/>
          </a:xfrm>
          <a:prstGeom prst="round2DiagRect">
            <a:avLst/>
          </a:prstGeom>
          <a:ln w="38100">
            <a:solidFill>
              <a:srgbClr val="E30018"/>
            </a:solidFill>
          </a:ln>
        </p:spPr>
        <p:txBody>
          <a:bodyPr anchor="ctr">
            <a:normAutofit/>
          </a:bodyPr>
          <a:lstStyle/>
          <a:p>
            <a:r>
              <a:rPr lang="nl-NL" sz="4400" b="1" dirty="0">
                <a:solidFill>
                  <a:srgbClr val="E300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     RIJK ZIJN IS FIJN!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50E9288F-86A1-996B-23B9-6C83C1C9C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221BA3D-0494-9A5C-A207-8C74576E0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667" y="1154623"/>
            <a:ext cx="2848121" cy="59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9BB5A923-EC20-0602-176F-AFFC26BBD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"/>
            <a:ext cx="12194282" cy="6856717"/>
          </a:xfrm>
          <a:prstGeom prst="rect">
            <a:avLst/>
          </a:prstGeom>
        </p:spPr>
      </p:pic>
      <p:pic>
        <p:nvPicPr>
          <p:cNvPr id="3" name="Onlinemedia 1" descr="Melissima groeit op in armoede en durft daarover te praten">
            <a:hlinkClick r:id="" action="ppaction://media"/>
            <a:extLst>
              <a:ext uri="{FF2B5EF4-FFF2-40B4-BE49-F238E27FC236}">
                <a16:creationId xmlns:a16="http://schemas.microsoft.com/office/drawing/2014/main" id="{05166062-013B-8A10-7D49-C10CF1EB5E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86000" y="2186723"/>
            <a:ext cx="7620000" cy="4305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151ACC61-D6E4-2B65-F89A-4312045A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60000">
            <a:off x="549038" y="527800"/>
            <a:ext cx="9290385" cy="626701"/>
          </a:xfrm>
        </p:spPr>
        <p:txBody>
          <a:bodyPr wrap="square">
            <a:spAutoFit/>
          </a:bodyPr>
          <a:lstStyle/>
          <a:p>
            <a:r>
              <a:rPr lang="nl-NL" dirty="0"/>
              <a:t>DE WAARDE VAN GELD KENNEN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736B3BE5-2E83-926F-CB2E-5217F979F73D}"/>
              </a:ext>
            </a:extLst>
          </p:cNvPr>
          <p:cNvSpPr txBox="1">
            <a:spLocks/>
          </p:cNvSpPr>
          <p:nvPr/>
        </p:nvSpPr>
        <p:spPr>
          <a:xfrm>
            <a:off x="555967" y="1450800"/>
            <a:ext cx="4875931" cy="420749"/>
          </a:xfrm>
          <a:prstGeom prst="rect">
            <a:avLst/>
          </a:prstGeom>
          <a:solidFill>
            <a:schemeClr val="bg1"/>
          </a:solidFill>
          <a:effectLst>
            <a:outerShdw sx="1000" sy="1000" algn="tl" rotWithShape="0">
              <a:prstClr val="black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 Blac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NIET IEDEREEN IS RIJK</a:t>
            </a:r>
          </a:p>
        </p:txBody>
      </p:sp>
    </p:spTree>
    <p:extLst>
      <p:ext uri="{BB962C8B-B14F-4D97-AF65-F5344CB8AC3E}">
        <p14:creationId xmlns:p14="http://schemas.microsoft.com/office/powerpoint/2010/main" val="115928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GELDEXAMEN PROEF">
  <a:themeElements>
    <a:clrScheme name="GELDEXAM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8222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LDEXAMEN PROEF" id="{0D32439E-93E8-454F-A279-0FDA00B81447}" vid="{11FC3371-9361-314F-A654-3B36BFB783F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10D5BEE51B224F89FD8FB1E828A3DA" ma:contentTypeVersion="24" ma:contentTypeDescription="Een nieuw document maken." ma:contentTypeScope="" ma:versionID="9f433bc13ba18fb87c490a114bdfbd7d">
  <xsd:schema xmlns:xsd="http://www.w3.org/2001/XMLSchema" xmlns:xs="http://www.w3.org/2001/XMLSchema" xmlns:p="http://schemas.microsoft.com/office/2006/metadata/properties" xmlns:ns2="31af3a95-216c-494a-9a2d-930117d94812" xmlns:ns3="9115a0db-3d1a-42ed-9cab-1d3c3f339b82" xmlns:ns4="7a0363a8-fedc-48a8-b6ea-9fecb85756ef" targetNamespace="http://schemas.microsoft.com/office/2006/metadata/properties" ma:root="true" ma:fieldsID="d5bfad70d56ff0cd5882b69f14216643" ns2:_="" ns3:_="" ns4:_="">
    <xsd:import namespace="31af3a95-216c-494a-9a2d-930117d94812"/>
    <xsd:import namespace="9115a0db-3d1a-42ed-9cab-1d3c3f339b82"/>
    <xsd:import namespace="7a0363a8-fedc-48a8-b6ea-9fecb85756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a5f4140b97104b54beb299a7d019749c" minOccurs="0"/>
                <xsd:element ref="ns2:f8927578d0d04737a1d850f22cff59d1" minOccurs="0"/>
                <xsd:element ref="ns2:i9d6a0ccdaa742379c26175649214a23" minOccurs="0"/>
                <xsd:element ref="ns2:ff7c1b7e1f0046eaa5429d11c9f06a4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f3a95-216c-494a-9a2d-930117d948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73681652-e1ec-4c19-9835-b6085d87a1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5f4140b97104b54beb299a7d019749c" ma:index="23" nillable="true" ma:taxonomy="true" ma:internalName="a5f4140b97104b54beb299a7d019749c" ma:taxonomyFieldName="Onderwerp" ma:displayName="Onderwerp" ma:default="" ma:fieldId="{a5f4140b-9710-4b54-beb2-99a7d019749c}" ma:sspId="73681652-e1ec-4c19-9835-b6085d87a124" ma:termSetId="b4b756f5-4292-45f0-a361-476953d4295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8927578d0d04737a1d850f22cff59d1" ma:index="25" nillable="true" ma:taxonomy="true" ma:internalName="f8927578d0d04737a1d850f22cff59d1" ma:taxonomyFieldName="Kwaliteit" ma:displayName="Kwaliteit" ma:default="" ma:fieldId="{f8927578-d0d0-4737-a1d8-50f22cff59d1}" ma:sspId="73681652-e1ec-4c19-9835-b6085d87a124" ma:termSetId="182eb5e4-ab75-4bf0-9729-043873a17e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9d6a0ccdaa742379c26175649214a23" ma:index="27" nillable="true" ma:taxonomy="true" ma:internalName="i9d6a0ccdaa742379c26175649214a23" ma:taxonomyFieldName="Doelgroep" ma:displayName="Doelgroep" ma:default="" ma:fieldId="{29d6a0cc-daa7-4237-9c26-175649214a23}" ma:sspId="73681652-e1ec-4c19-9835-b6085d87a124" ma:termSetId="22d96944-0502-4eed-8e71-50415f5a5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f7c1b7e1f0046eaa5429d11c9f06a4b" ma:index="29" nillable="true" ma:taxonomy="true" ma:internalName="ff7c1b7e1f0046eaa5429d11c9f06a4b" ma:taxonomyFieldName="Jaar" ma:displayName="Jaar" ma:default="" ma:fieldId="{ff7c1b7e-1f00-46ea-a542-9d11c9f06a4b}" ma:sspId="73681652-e1ec-4c19-9835-b6085d87a124" ma:termSetId="84e43c9a-4b50-4ae3-9f75-516177cc8e18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5a0db-3d1a-42ed-9cab-1d3c3f339b8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105278b-bf16-49fb-9009-79fcfde5153b}" ma:internalName="TaxCatchAll" ma:showField="CatchAllData" ma:web="9115a0db-3d1a-42ed-9cab-1d3c3f339b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363a8-fedc-48a8-b6ea-9fecb85756ef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15a0db-3d1a-42ed-9cab-1d3c3f339b82" xsi:nil="true"/>
    <lcf76f155ced4ddcb4097134ff3c332f xmlns="31af3a95-216c-494a-9a2d-930117d94812">
      <Terms xmlns="http://schemas.microsoft.com/office/infopath/2007/PartnerControls"/>
    </lcf76f155ced4ddcb4097134ff3c332f>
    <SharedWithUsers xmlns="7a0363a8-fedc-48a8-b6ea-9fecb85756ef">
      <UserInfo>
        <DisplayName>Spaargaren, Eline</DisplayName>
        <AccountId>88</AccountId>
        <AccountType/>
      </UserInfo>
      <UserInfo>
        <DisplayName>van Kesteren, Josine</DisplayName>
        <AccountId>20</AccountId>
        <AccountType/>
      </UserInfo>
    </SharedWithUsers>
    <i9d6a0ccdaa742379c26175649214a23 xmlns="31af3a95-216c-494a-9a2d-930117d94812">
      <Terms xmlns="http://schemas.microsoft.com/office/infopath/2007/PartnerControls"/>
    </i9d6a0ccdaa742379c26175649214a23>
    <f8927578d0d04737a1d850f22cff59d1 xmlns="31af3a95-216c-494a-9a2d-930117d94812">
      <Terms xmlns="http://schemas.microsoft.com/office/infopath/2007/PartnerControls"/>
    </f8927578d0d04737a1d850f22cff59d1>
    <ff7c1b7e1f0046eaa5429d11c9f06a4b xmlns="31af3a95-216c-494a-9a2d-930117d94812">
      <Terms xmlns="http://schemas.microsoft.com/office/infopath/2007/PartnerControls"/>
    </ff7c1b7e1f0046eaa5429d11c9f06a4b>
    <a5f4140b97104b54beb299a7d019749c xmlns="31af3a95-216c-494a-9a2d-930117d94812">
      <Terms xmlns="http://schemas.microsoft.com/office/infopath/2007/PartnerControls"/>
    </a5f4140b97104b54beb299a7d019749c>
  </documentManagement>
</p:properties>
</file>

<file path=customXml/itemProps1.xml><?xml version="1.0" encoding="utf-8"?>
<ds:datastoreItem xmlns:ds="http://schemas.openxmlformats.org/officeDocument/2006/customXml" ds:itemID="{1FC6C8AA-2B93-47D6-93B7-96658F9083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C63CD1-1BE8-4893-87F9-DA890D83D4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f3a95-216c-494a-9a2d-930117d94812"/>
    <ds:schemaRef ds:uri="9115a0db-3d1a-42ed-9cab-1d3c3f339b82"/>
    <ds:schemaRef ds:uri="7a0363a8-fedc-48a8-b6ea-9fecb85756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D2B032-EFB4-424E-9CB7-8D0C952A6A24}">
  <ds:schemaRefs>
    <ds:schemaRef ds:uri="791e8574-2266-44ca-a09a-f5124e1c5aa4"/>
    <ds:schemaRef ds:uri="9a6680c0-7c6c-40e9-8e3c-d580cc90fd2a"/>
    <ds:schemaRef ds:uri="http://schemas.microsoft.com/office/2006/metadata/properties"/>
    <ds:schemaRef ds:uri="http://schemas.microsoft.com/office/infopath/2007/PartnerControls"/>
    <ds:schemaRef ds:uri="9115a0db-3d1a-42ed-9cab-1d3c3f339b82"/>
    <ds:schemaRef ds:uri="31af3a95-216c-494a-9a2d-930117d94812"/>
    <ds:schemaRef ds:uri="7a0363a8-fedc-48a8-b6ea-9fecb85756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13511</TotalTime>
  <Words>2497</Words>
  <Application>Microsoft Office PowerPoint</Application>
  <PresentationFormat>Breedbeeld</PresentationFormat>
  <Paragraphs>436</Paragraphs>
  <Slides>47</Slides>
  <Notes>37</Notes>
  <HiddenSlides>1</HiddenSlides>
  <MMClips>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48" baseType="lpstr">
      <vt:lpstr>GELDEXAMEN PROEF</vt:lpstr>
      <vt:lpstr>PowerPoint-presentatie</vt:lpstr>
      <vt:lpstr>[naam gastdocent]</vt:lpstr>
      <vt:lpstr>WAT WIL JE LIEVER?</vt:lpstr>
      <vt:lpstr>WAT WIL JE LIEVER?</vt:lpstr>
      <vt:lpstr>WAT WIL JE LIEVER?</vt:lpstr>
      <vt:lpstr>DE WAARDE VAN GELD KENNEN</vt:lpstr>
      <vt:lpstr>PowerPoint-presentatie</vt:lpstr>
      <vt:lpstr>DE WAARDE VAN GELD KENNEN</vt:lpstr>
      <vt:lpstr>DE WAARDE VAN GELD KENNEN</vt:lpstr>
      <vt:lpstr>DE WAARDE VAN GELD KENNEN</vt:lpstr>
      <vt:lpstr>DE WAARDE VAN GELD KENNEN</vt:lpstr>
      <vt:lpstr>DE WAARDE VAN GELD KENNEN</vt:lpstr>
      <vt:lpstr>DE WAARDE VAN GELD KENNEN</vt:lpstr>
      <vt:lpstr>DE WAARDE VAN GELD KENNEN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GEEF JE GELD GOED UIT</vt:lpstr>
      <vt:lpstr>EINDE GASTLES 1</vt:lpstr>
      <vt:lpstr>PowerPoint-presentatie</vt:lpstr>
      <vt:lpstr>GEEF JE GELD GOED UIT</vt:lpstr>
      <vt:lpstr>GEEF JE GELD GOED UIT</vt:lpstr>
      <vt:lpstr>GEEF JE GELD GOED UIT</vt:lpstr>
      <vt:lpstr>GEEF JE GELD GOED UIT</vt:lpstr>
      <vt:lpstr>VOORUITDENKEN</vt:lpstr>
      <vt:lpstr>VOORUITDENKEN</vt:lpstr>
      <vt:lpstr>VOORUITDENKEN</vt:lpstr>
      <vt:lpstr>VOORUITDENKEN</vt:lpstr>
      <vt:lpstr>VOORUITDENKEN</vt:lpstr>
      <vt:lpstr>HOE KOM JE AAN GELD?</vt:lpstr>
      <vt:lpstr>HOE KOM JE AAN GELD?</vt:lpstr>
      <vt:lpstr>HOE KOM JE AAN GELD?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WAARDE VAN GELD</dc:title>
  <dc:subject/>
  <dc:creator>Johannes Verheijen</dc:creator>
  <cp:keywords/>
  <dc:description/>
  <cp:lastModifiedBy>Spaargaren, Eline</cp:lastModifiedBy>
  <cp:revision>39</cp:revision>
  <dcterms:created xsi:type="dcterms:W3CDTF">2023-08-24T08:18:07Z</dcterms:created>
  <dcterms:modified xsi:type="dcterms:W3CDTF">2024-07-22T10:45:32Z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2023-10-10T14:09:37Z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3666468f-674f-433b-b4c9-d174fe6ba8d7</vt:lpwstr>
  </property>
  <property fmtid="{D5CDD505-2E9C-101B-9397-08002B2CF9AE}" pid="8" name="MSIP_Label_ea60d57e-af5b-4752-ac57-3e4f28ca11dc_ContentBits">
    <vt:lpwstr>0</vt:lpwstr>
  </property>
  <property fmtid="{D5CDD505-2E9C-101B-9397-08002B2CF9AE}" pid="9" name="ContentTypeId">
    <vt:lpwstr>0x01010054D7929308B2804286E179A94BD298A0</vt:lpwstr>
  </property>
  <property fmtid="{D5CDD505-2E9C-101B-9397-08002B2CF9AE}" pid="10" name="MediaServiceImageTags">
    <vt:lpwstr/>
  </property>
  <property fmtid="{D5CDD505-2E9C-101B-9397-08002B2CF9AE}" pid="11" name="Onderwerp">
    <vt:lpwstr/>
  </property>
  <property fmtid="{D5CDD505-2E9C-101B-9397-08002B2CF9AE}" pid="12" name="Kwaliteit">
    <vt:lpwstr/>
  </property>
  <property fmtid="{D5CDD505-2E9C-101B-9397-08002B2CF9AE}" pid="13" name="Jaar">
    <vt:lpwstr/>
  </property>
  <property fmtid="{D5CDD505-2E9C-101B-9397-08002B2CF9AE}" pid="14" name="Doelgroep">
    <vt:lpwstr/>
  </property>
</Properties>
</file>